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Proxima Nova"/>
      <p:regular r:id="rId61"/>
      <p:bold r:id="rId62"/>
      <p:italic r:id="rId63"/>
      <p:boldItalic r:id="rId64"/>
    </p:embeddedFont>
    <p:embeddedFont>
      <p:font typeface="Lato"/>
      <p:regular r:id="rId65"/>
      <p:bold r:id="rId66"/>
      <p:italic r:id="rId67"/>
      <p:boldItalic r:id="rId68"/>
    </p:embeddedFont>
    <p:embeddedFont>
      <p:font typeface="Permanent Marker"/>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ermanentMarker-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0896c3353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0896c335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08b16aa8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08b16aa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094a03883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094a0388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094a03883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094a038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08b16aa8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08b16aa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08b16aa8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08b16aa8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094a03883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094a038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0896c335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60896c33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09388ec1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09388ec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60896c335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0896c335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60896c3353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60896c33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60896c335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60896c335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ff750d0d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ff750d0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Por eso estamos preparando un 2º MeetUp donde tratar el verdadero transfondo de LN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60896c335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60896c335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60896c335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60896c33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ff750d0d8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ff750d0d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Ese MeetUp será el primero de una serie de eventos pensados para dar una visión holística de las tecnologías de contabilidad distribuida</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Que se completará con otros 3, donde veremos:</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MeetUp: Sistema financiero con Bitcoin</a:t>
            </a:r>
            <a:endParaRPr sz="1800">
              <a:solidFill>
                <a:schemeClr val="dk1"/>
              </a:solidFill>
              <a:latin typeface="Proxima Nova"/>
              <a:ea typeface="Proxima Nova"/>
              <a:cs typeface="Proxima Nova"/>
              <a:sym typeface="Proxima Nova"/>
            </a:endParaRPr>
          </a:p>
          <a:p>
            <a:pPr indent="-342900" lvl="3" marL="18288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Creación de Hubs de LN: para ganar tasas por enrutar</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MeetUp: Sistema mercantil con Ethereum, donde veremos las utilidades de los tokens</a:t>
            </a:r>
            <a:endParaRPr sz="1800">
              <a:solidFill>
                <a:schemeClr val="dk1"/>
              </a:solidFill>
              <a:latin typeface="Proxima Nova"/>
              <a:ea typeface="Proxima Nova"/>
              <a:cs typeface="Proxima Nova"/>
              <a:sym typeface="Proxima Nova"/>
            </a:endParaRPr>
          </a:p>
          <a:p>
            <a:pPr indent="-342900" lvl="3" marL="18288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Security Tokens:  “acciones de empresa”</a:t>
            </a:r>
            <a:endParaRPr sz="1800">
              <a:solidFill>
                <a:schemeClr val="dk1"/>
              </a:solidFill>
              <a:latin typeface="Proxima Nova"/>
              <a:ea typeface="Proxima Nova"/>
              <a:cs typeface="Proxima Nova"/>
              <a:sym typeface="Proxima Nova"/>
            </a:endParaRPr>
          </a:p>
          <a:p>
            <a:pPr indent="-342900" lvl="3" marL="18288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Utility Tokens: “fichas de una plataforma”</a:t>
            </a:r>
            <a:endParaRPr sz="1800">
              <a:solidFill>
                <a:schemeClr val="dk1"/>
              </a:solidFill>
              <a:latin typeface="Proxima Nova"/>
              <a:ea typeface="Proxima Nova"/>
              <a:cs typeface="Proxima Nova"/>
              <a:sym typeface="Proxima Nova"/>
            </a:endParaRPr>
          </a:p>
          <a:p>
            <a:pPr indent="-342900" lvl="3" marL="18288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Stable Coins: “pasarelas de dinero no volátil”</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MeetUp: Sistema de identidad con Iden3</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MeetUp: Sistema de registro con hashes con IPFS</a:t>
            </a:r>
            <a:endParaRPr sz="18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ff750d0d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ff750d0d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Estos MeetUps servirán como base para el evento que estamos montando para el invierno</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Un evento pensado para dar cabida a todos los ámbitos de la Descentralización</a:t>
            </a:r>
            <a:endParaRPr sz="1800">
              <a:solidFill>
                <a:schemeClr val="dk1"/>
              </a:solidFill>
            </a:endParaRPr>
          </a:p>
          <a:p>
            <a:pPr indent="-342900" lvl="0" marL="457200" marR="0" rtl="0" algn="l">
              <a:lnSpc>
                <a:spcPct val="115000"/>
              </a:lnSpc>
              <a:spcBef>
                <a:spcPts val="0"/>
              </a:spcBef>
              <a:spcAft>
                <a:spcPts val="0"/>
              </a:spcAft>
              <a:buClr>
                <a:schemeClr val="dk1"/>
              </a:buClr>
              <a:buSzPts val="1800"/>
              <a:buFont typeface="Proxima Nova"/>
              <a:buChar char="-"/>
            </a:pPr>
            <a:r>
              <a:t/>
            </a:r>
            <a:endParaRPr sz="1800">
              <a:solidFill>
                <a:schemeClr val="dk1"/>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0" name="Shape 10"/>
        <p:cNvGrpSpPr/>
        <p:nvPr/>
      </p:nvGrpSpPr>
      <p:grpSpPr>
        <a:xfrm>
          <a:off x="0" y="0"/>
          <a:ext cx="0" cy="0"/>
          <a:chOff x="0" y="0"/>
          <a:chExt cx="0" cy="0"/>
        </a:xfrm>
      </p:grpSpPr>
      <p:sp>
        <p:nvSpPr>
          <p:cNvPr id="11" name="Google Shape;11;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 name="Google Shape;12;p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0" name="Shape 40"/>
        <p:cNvGrpSpPr/>
        <p:nvPr/>
      </p:nvGrpSpPr>
      <p:grpSpPr>
        <a:xfrm>
          <a:off x="0" y="0"/>
          <a:ext cx="0" cy="0"/>
          <a:chOff x="0" y="0"/>
          <a:chExt cx="0" cy="0"/>
        </a:xfrm>
      </p:grpSpPr>
      <p:sp>
        <p:nvSpPr>
          <p:cNvPr id="41" name="Google Shape;41;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1"/>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4" name="Shape 44"/>
        <p:cNvGrpSpPr/>
        <p:nvPr/>
      </p:nvGrpSpPr>
      <p:grpSpPr>
        <a:xfrm>
          <a:off x="0" y="0"/>
          <a:ext cx="0" cy="0"/>
          <a:chOff x="0" y="0"/>
          <a:chExt cx="0" cy="0"/>
        </a:xfrm>
      </p:grpSpPr>
      <p:sp>
        <p:nvSpPr>
          <p:cNvPr id="45" name="Google Shape;45;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2"/>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4"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4"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6"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6"/>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6" name="Shape 66"/>
        <p:cNvGrpSpPr/>
        <p:nvPr/>
      </p:nvGrpSpPr>
      <p:grpSpPr>
        <a:xfrm>
          <a:off x="0" y="0"/>
          <a:ext cx="0" cy="0"/>
          <a:chOff x="0" y="0"/>
          <a:chExt cx="0" cy="0"/>
        </a:xfrm>
      </p:grpSpPr>
      <p:sp>
        <p:nvSpPr>
          <p:cNvPr id="67" name="Google Shape;67;p1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7"/>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9" name="Shape 69"/>
        <p:cNvGrpSpPr/>
        <p:nvPr/>
      </p:nvGrpSpPr>
      <p:grpSpPr>
        <a:xfrm>
          <a:off x="0" y="0"/>
          <a:ext cx="0" cy="0"/>
          <a:chOff x="0" y="0"/>
          <a:chExt cx="0" cy="0"/>
        </a:xfrm>
      </p:grpSpPr>
      <p:sp>
        <p:nvSpPr>
          <p:cNvPr id="70" name="Google Shape;70;p1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8"/>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5" name="Shape 75"/>
        <p:cNvGrpSpPr/>
        <p:nvPr/>
      </p:nvGrpSpPr>
      <p:grpSpPr>
        <a:xfrm>
          <a:off x="0" y="0"/>
          <a:ext cx="0" cy="0"/>
          <a:chOff x="0" y="0"/>
          <a:chExt cx="0" cy="0"/>
        </a:xfrm>
      </p:grpSpPr>
      <p:sp>
        <p:nvSpPr>
          <p:cNvPr id="76" name="Google Shape;76;p2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7" name="Shape 77"/>
        <p:cNvGrpSpPr/>
        <p:nvPr/>
      </p:nvGrpSpPr>
      <p:grpSpPr>
        <a:xfrm>
          <a:off x="0" y="0"/>
          <a:ext cx="0" cy="0"/>
          <a:chOff x="0" y="0"/>
          <a:chExt cx="0" cy="0"/>
        </a:xfrm>
      </p:grpSpPr>
      <p:sp>
        <p:nvSpPr>
          <p:cNvPr id="78" name="Google Shape;78;p2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21"/>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2" name="Shape 82"/>
        <p:cNvGrpSpPr/>
        <p:nvPr/>
      </p:nvGrpSpPr>
      <p:grpSpPr>
        <a:xfrm>
          <a:off x="0" y="0"/>
          <a:ext cx="0" cy="0"/>
          <a:chOff x="0" y="0"/>
          <a:chExt cx="0" cy="0"/>
        </a:xfrm>
      </p:grpSpPr>
      <p:sp>
        <p:nvSpPr>
          <p:cNvPr id="83" name="Google Shape;83;p2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22"/>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7" name="Shape 87"/>
        <p:cNvGrpSpPr/>
        <p:nvPr/>
      </p:nvGrpSpPr>
      <p:grpSpPr>
        <a:xfrm>
          <a:off x="0" y="0"/>
          <a:ext cx="0" cy="0"/>
          <a:chOff x="0" y="0"/>
          <a:chExt cx="0" cy="0"/>
        </a:xfrm>
      </p:grpSpPr>
      <p:sp>
        <p:nvSpPr>
          <p:cNvPr id="88" name="Google Shape;88;p2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3"/>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3"/>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2" name="Shape 92"/>
        <p:cNvGrpSpPr/>
        <p:nvPr/>
      </p:nvGrpSpPr>
      <p:grpSpPr>
        <a:xfrm>
          <a:off x="0" y="0"/>
          <a:ext cx="0" cy="0"/>
          <a:chOff x="0" y="0"/>
          <a:chExt cx="0" cy="0"/>
        </a:xfrm>
      </p:grpSpPr>
      <p:sp>
        <p:nvSpPr>
          <p:cNvPr id="93" name="Google Shape;93;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4"/>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4"/>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6" name="Shape 96"/>
        <p:cNvGrpSpPr/>
        <p:nvPr/>
      </p:nvGrpSpPr>
      <p:grpSpPr>
        <a:xfrm>
          <a:off x="0" y="0"/>
          <a:ext cx="0" cy="0"/>
          <a:chOff x="0" y="0"/>
          <a:chExt cx="0" cy="0"/>
        </a:xfrm>
      </p:grpSpPr>
      <p:sp>
        <p:nvSpPr>
          <p:cNvPr id="97" name="Google Shape;97;p2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5"/>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4"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2" name="Shape 102"/>
        <p:cNvGrpSpPr/>
        <p:nvPr/>
      </p:nvGrpSpPr>
      <p:grpSpPr>
        <a:xfrm>
          <a:off x="0" y="0"/>
          <a:ext cx="0" cy="0"/>
          <a:chOff x="0" y="0"/>
          <a:chExt cx="0" cy="0"/>
        </a:xfrm>
      </p:grpSpPr>
      <p:sp>
        <p:nvSpPr>
          <p:cNvPr id="103" name="Google Shape;103;p2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6"/>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4"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6"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5" name="Shape 115"/>
        <p:cNvGrpSpPr/>
        <p:nvPr/>
      </p:nvGrpSpPr>
      <p:grpSpPr>
        <a:xfrm>
          <a:off x="0" y="0"/>
          <a:ext cx="0" cy="0"/>
          <a:chOff x="0" y="0"/>
          <a:chExt cx="0" cy="0"/>
        </a:xfrm>
      </p:grpSpPr>
      <p:sp>
        <p:nvSpPr>
          <p:cNvPr id="116" name="Google Shape;116;p2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8"/>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8" name="Shape 11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9" name="Shape 119"/>
        <p:cNvGrpSpPr/>
        <p:nvPr/>
      </p:nvGrpSpPr>
      <p:grpSpPr>
        <a:xfrm>
          <a:off x="0" y="0"/>
          <a:ext cx="0" cy="0"/>
          <a:chOff x="0" y="0"/>
          <a:chExt cx="0" cy="0"/>
        </a:xfrm>
      </p:grpSpPr>
      <p:sp>
        <p:nvSpPr>
          <p:cNvPr id="120" name="Google Shape;120;p3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0"/>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2" name="Shape 122"/>
        <p:cNvGrpSpPr/>
        <p:nvPr/>
      </p:nvGrpSpPr>
      <p:grpSpPr>
        <a:xfrm>
          <a:off x="0" y="0"/>
          <a:ext cx="0" cy="0"/>
          <a:chOff x="0" y="0"/>
          <a:chExt cx="0" cy="0"/>
        </a:xfrm>
      </p:grpSpPr>
      <p:sp>
        <p:nvSpPr>
          <p:cNvPr id="123" name="Google Shape;123;p3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1"/>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31"/>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6" name="Shape 126"/>
        <p:cNvGrpSpPr/>
        <p:nvPr/>
      </p:nvGrpSpPr>
      <p:grpSpPr>
        <a:xfrm>
          <a:off x="0" y="0"/>
          <a:ext cx="0" cy="0"/>
          <a:chOff x="0" y="0"/>
          <a:chExt cx="0" cy="0"/>
        </a:xfrm>
      </p:grpSpPr>
      <p:sp>
        <p:nvSpPr>
          <p:cNvPr id="127" name="Google Shape;127;p3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4" name="Shape 14"/>
        <p:cNvGrpSpPr/>
        <p:nvPr/>
      </p:nvGrpSpPr>
      <p:grpSpPr>
        <a:xfrm>
          <a:off x="0" y="0"/>
          <a:ext cx="0" cy="0"/>
          <a:chOff x="0" y="0"/>
          <a:chExt cx="0" cy="0"/>
        </a:xfrm>
      </p:grpSpPr>
      <p:sp>
        <p:nvSpPr>
          <p:cNvPr id="15" name="Google Shape;15;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8" name="Shape 128"/>
        <p:cNvGrpSpPr/>
        <p:nvPr/>
      </p:nvGrpSpPr>
      <p:grpSpPr>
        <a:xfrm>
          <a:off x="0" y="0"/>
          <a:ext cx="0" cy="0"/>
          <a:chOff x="0" y="0"/>
          <a:chExt cx="0" cy="0"/>
        </a:xfrm>
      </p:grpSpPr>
      <p:sp>
        <p:nvSpPr>
          <p:cNvPr id="129" name="Google Shape;129;p33"/>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30" name="Shape 130"/>
        <p:cNvGrpSpPr/>
        <p:nvPr/>
      </p:nvGrpSpPr>
      <p:grpSpPr>
        <a:xfrm>
          <a:off x="0" y="0"/>
          <a:ext cx="0" cy="0"/>
          <a:chOff x="0" y="0"/>
          <a:chExt cx="0" cy="0"/>
        </a:xfrm>
      </p:grpSpPr>
      <p:sp>
        <p:nvSpPr>
          <p:cNvPr id="131" name="Google Shape;131;p3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34"/>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34"/>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5" name="Shape 135"/>
        <p:cNvGrpSpPr/>
        <p:nvPr/>
      </p:nvGrpSpPr>
      <p:grpSpPr>
        <a:xfrm>
          <a:off x="0" y="0"/>
          <a:ext cx="0" cy="0"/>
          <a:chOff x="0" y="0"/>
          <a:chExt cx="0" cy="0"/>
        </a:xfrm>
      </p:grpSpPr>
      <p:sp>
        <p:nvSpPr>
          <p:cNvPr id="136" name="Google Shape;136;p3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35"/>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40" name="Shape 140"/>
        <p:cNvGrpSpPr/>
        <p:nvPr/>
      </p:nvGrpSpPr>
      <p:grpSpPr>
        <a:xfrm>
          <a:off x="0" y="0"/>
          <a:ext cx="0" cy="0"/>
          <a:chOff x="0" y="0"/>
          <a:chExt cx="0" cy="0"/>
        </a:xfrm>
      </p:grpSpPr>
      <p:sp>
        <p:nvSpPr>
          <p:cNvPr id="141" name="Google Shape;141;p3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6"/>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36"/>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5" name="Shape 145"/>
        <p:cNvGrpSpPr/>
        <p:nvPr/>
      </p:nvGrpSpPr>
      <p:grpSpPr>
        <a:xfrm>
          <a:off x="0" y="0"/>
          <a:ext cx="0" cy="0"/>
          <a:chOff x="0" y="0"/>
          <a:chExt cx="0" cy="0"/>
        </a:xfrm>
      </p:grpSpPr>
      <p:sp>
        <p:nvSpPr>
          <p:cNvPr id="146" name="Google Shape;146;p3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7"/>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7"/>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9" name="Shape 149"/>
        <p:cNvGrpSpPr/>
        <p:nvPr/>
      </p:nvGrpSpPr>
      <p:grpSpPr>
        <a:xfrm>
          <a:off x="0" y="0"/>
          <a:ext cx="0" cy="0"/>
          <a:chOff x="0" y="0"/>
          <a:chExt cx="0" cy="0"/>
        </a:xfrm>
      </p:grpSpPr>
      <p:sp>
        <p:nvSpPr>
          <p:cNvPr id="150" name="Google Shape;150;p3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4"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5" name="Shape 155"/>
        <p:cNvGrpSpPr/>
        <p:nvPr/>
      </p:nvGrpSpPr>
      <p:grpSpPr>
        <a:xfrm>
          <a:off x="0" y="0"/>
          <a:ext cx="0" cy="0"/>
          <a:chOff x="0" y="0"/>
          <a:chExt cx="0" cy="0"/>
        </a:xfrm>
      </p:grpSpPr>
      <p:sp>
        <p:nvSpPr>
          <p:cNvPr id="156" name="Google Shape;156;p3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9"/>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9"/>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39"/>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39"/>
          <p:cNvSpPr txBox="1"/>
          <p:nvPr>
            <p:ph idx="4"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9"/>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6"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5"/>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 name="Shape 21"/>
        <p:cNvGrpSpPr/>
        <p:nvPr/>
      </p:nvGrpSpPr>
      <p:grpSpPr>
        <a:xfrm>
          <a:off x="0" y="0"/>
          <a:ext cx="0" cy="0"/>
          <a:chOff x="0" y="0"/>
          <a:chExt cx="0" cy="0"/>
        </a:xfrm>
      </p:grpSpPr>
      <p:sp>
        <p:nvSpPr>
          <p:cNvPr id="22" name="Google Shape;22;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3" name="Shape 23"/>
        <p:cNvGrpSpPr/>
        <p:nvPr/>
      </p:nvGrpSpPr>
      <p:grpSpPr>
        <a:xfrm>
          <a:off x="0" y="0"/>
          <a:ext cx="0" cy="0"/>
          <a:chOff x="0" y="0"/>
          <a:chExt cx="0" cy="0"/>
        </a:xfrm>
      </p:grpSpPr>
      <p:sp>
        <p:nvSpPr>
          <p:cNvPr id="24" name="Google Shape;24;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5" name="Shape 25"/>
        <p:cNvGrpSpPr/>
        <p:nvPr/>
      </p:nvGrpSpPr>
      <p:grpSpPr>
        <a:xfrm>
          <a:off x="0" y="0"/>
          <a:ext cx="0" cy="0"/>
          <a:chOff x="0" y="0"/>
          <a:chExt cx="0" cy="0"/>
        </a:xfrm>
      </p:grpSpPr>
      <p:sp>
        <p:nvSpPr>
          <p:cNvPr id="26" name="Google Shape;26;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8"/>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0" name="Shape 30"/>
        <p:cNvGrpSpPr/>
        <p:nvPr/>
      </p:nvGrpSpPr>
      <p:grpSpPr>
        <a:xfrm>
          <a:off x="0" y="0"/>
          <a:ext cx="0" cy="0"/>
          <a:chOff x="0" y="0"/>
          <a:chExt cx="0" cy="0"/>
        </a:xfrm>
      </p:grpSpPr>
      <p:sp>
        <p:nvSpPr>
          <p:cNvPr id="31" name="Google Shape;31;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5" name="Shape 35"/>
        <p:cNvGrpSpPr/>
        <p:nvPr/>
      </p:nvGrpSpPr>
      <p:grpSpPr>
        <a:xfrm>
          <a:off x="0" y="0"/>
          <a:ext cx="0" cy="0"/>
          <a:chOff x="0" y="0"/>
          <a:chExt cx="0" cy="0"/>
        </a:xfrm>
      </p:grpSpPr>
      <p:sp>
        <p:nvSpPr>
          <p:cNvPr id="36" name="Google Shape;36;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729"/>
        </a:solidFill>
      </p:bgPr>
    </p:bg>
    <p:spTree>
      <p:nvGrpSpPr>
        <p:cNvPr id="5" name="Shape 5"/>
        <p:cNvGrpSpPr/>
        <p:nvPr/>
      </p:nvGrpSpPr>
      <p:grpSpPr>
        <a:xfrm>
          <a:off x="0" y="0"/>
          <a:ext cx="0" cy="0"/>
          <a:chOff x="0" y="0"/>
          <a:chExt cx="0" cy="0"/>
        </a:xfrm>
      </p:grpSpPr>
      <p:sp>
        <p:nvSpPr>
          <p:cNvPr id="6" name="Google Shape;6;p1"/>
          <p:cNvSpPr/>
          <p:nvPr/>
        </p:nvSpPr>
        <p:spPr>
          <a:xfrm>
            <a:off x="0" y="2998080"/>
            <a:ext cx="9143640" cy="360"/>
          </a:xfrm>
          <a:custGeom>
            <a:rect b="b" l="l" r="r" t="t"/>
            <a:pathLst>
              <a:path extrusionOk="0" h="21600" w="21600">
                <a:moveTo>
                  <a:pt x="0" y="0"/>
                </a:moveTo>
                <a:lnTo>
                  <a:pt x="21600" y="21600"/>
                </a:lnTo>
              </a:path>
            </a:pathLst>
          </a:custGeom>
          <a:noFill/>
          <a:ln cap="flat" cmpd="sng" w="19075">
            <a:solidFill>
              <a:srgbClr val="63D297"/>
            </a:solidFill>
            <a:prstDash val="solid"/>
            <a:round/>
            <a:headEnd len="sm" w="sm" type="none"/>
            <a:tailEnd len="sm" w="sm" type="none"/>
          </a:ln>
        </p:spPr>
      </p:sp>
      <p:sp>
        <p:nvSpPr>
          <p:cNvPr id="7" name="Google Shape;7;p1"/>
          <p:cNvSpPr txBox="1"/>
          <p:nvPr>
            <p:ph type="title"/>
          </p:nvPr>
        </p:nvSpPr>
        <p:spPr>
          <a:xfrm>
            <a:off x="510480" y="1257480"/>
            <a:ext cx="8122680" cy="15883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9" name="Google Shape;9;p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729"/>
        </a:solidFill>
      </p:bgPr>
    </p:bg>
    <p:spTree>
      <p:nvGrpSpPr>
        <p:cNvPr id="58" name="Shape 58"/>
        <p:cNvGrpSpPr/>
        <p:nvPr/>
      </p:nvGrpSpPr>
      <p:grpSpPr>
        <a:xfrm>
          <a:off x="0" y="0"/>
          <a:ext cx="0" cy="0"/>
          <a:chOff x="0" y="0"/>
          <a:chExt cx="0" cy="0"/>
        </a:xfrm>
      </p:grpSpPr>
      <p:sp>
        <p:nvSpPr>
          <p:cNvPr id="59" name="Google Shape;59;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0" name="Google Shape;60;p1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729"/>
        </a:solidFill>
      </p:bgPr>
    </p:bg>
    <p:spTree>
      <p:nvGrpSpPr>
        <p:cNvPr id="110" name="Shape 110"/>
        <p:cNvGrpSpPr/>
        <p:nvPr/>
      </p:nvGrpSpPr>
      <p:grpSpPr>
        <a:xfrm>
          <a:off x="0" y="0"/>
          <a:ext cx="0" cy="0"/>
          <a:chOff x="0" y="0"/>
          <a:chExt cx="0" cy="0"/>
        </a:xfrm>
      </p:grpSpPr>
      <p:sp>
        <p:nvSpPr>
          <p:cNvPr id="111" name="Google Shape;111;p27"/>
          <p:cNvSpPr/>
          <p:nvPr/>
        </p:nvSpPr>
        <p:spPr>
          <a:xfrm>
            <a:off x="0" y="5045760"/>
            <a:ext cx="9143640" cy="97560"/>
          </a:xfrm>
          <a:prstGeom prst="rect">
            <a:avLst/>
          </a:prstGeom>
          <a:solidFill>
            <a:srgbClr val="63D2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3" name="Google Shape;113;p27"/>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4" name="Google Shape;114;p27"/>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buNone/>
              <a:defRPr b="0" sz="1000"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lightning.network/lightning-network-paper.pdf" TargetMode="External"/><Relationship Id="rId5" Type="http://schemas.openxmlformats.org/officeDocument/2006/relationships/hyperlink" Target="https://en.wikipedia.org/wiki/Segregated_Witness" TargetMode="External"/><Relationship Id="rId6" Type="http://schemas.openxmlformats.org/officeDocument/2006/relationships/hyperlink" Target="https://en.wikipedia.org/wiki/Lightning_Netwo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lightningnetwork/lnd" TargetMode="External"/><Relationship Id="rId4" Type="http://schemas.openxmlformats.org/officeDocument/2006/relationships/hyperlink" Target="https://github.com/ElementsProject/lightning" TargetMode="External"/><Relationship Id="rId9" Type="http://schemas.openxmlformats.org/officeDocument/2006/relationships/image" Target="../media/image18.png"/><Relationship Id="rId5" Type="http://schemas.openxmlformats.org/officeDocument/2006/relationships/hyperlink" Target="https://github.com/ACINQ/eclair" TargetMode="External"/><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medium.com/suredbits/lightning-101-why-is-the-lightning-network-secure-cc1093e392d4"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en.bitcoin.it/wiki/Hash_Time_Locked_Contracts" TargetMode="External"/><Relationship Id="rId4" Type="http://schemas.openxmlformats.org/officeDocument/2006/relationships/image" Target="../media/image30.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en.wikipedia.org/wiki/Bitcoin_Core" TargetMode="External"/><Relationship Id="rId4" Type="http://schemas.openxmlformats.org/officeDocument/2006/relationships/hyperlink" Target="https://www.binance.vision/glossary/hashed-timelock-contract" TargetMode="External"/><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medium.com/suredbits/lightning-101-lightning-network-fees-86abbbc17024" TargetMode="External"/><Relationship Id="rId4" Type="http://schemas.openxmlformats.org/officeDocument/2006/relationships/hyperlink" Target="https://1ml.com/visual/network" TargetMode="External"/><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blog.bitmex.com/lightning-network-justice/" TargetMode="Externa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blog.bitmex.com/lightning-network-justice/" TargetMode="External"/><Relationship Id="rId4" Type="http://schemas.openxmlformats.org/officeDocument/2006/relationships/image" Target="../media/image42.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hyperlink" Target="https://twitter.com/lopp/status/104609663130367180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6.png"/><Relationship Id="rId9"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84.png"/><Relationship Id="rId7" Type="http://schemas.openxmlformats.org/officeDocument/2006/relationships/image" Target="../media/image51.png"/><Relationship Id="rId8"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hyperlink" Target="https://github.com/BlueWallet/LndHu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72.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hyperlink" Target="https://medium.com/apitoshi/welcome-to-apitoshi-dd70146767e1" TargetMode="External"/><Relationship Id="rId6" Type="http://schemas.openxmlformats.org/officeDocument/2006/relationships/hyperlink" Target="https://youtu.be/hTpPrkag63A" TargetMode="External"/><Relationship Id="rId7" Type="http://schemas.openxmlformats.org/officeDocument/2006/relationships/image" Target="../media/image77.png"/></Relationships>
</file>

<file path=ppt/slides/_rels/slide45.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hyperlink" Target="https://lightning-roulette.com/" TargetMode="External"/><Relationship Id="rId4" Type="http://schemas.openxmlformats.org/officeDocument/2006/relationships/hyperlink" Target="https://satoshis.place/" TargetMode="External"/><Relationship Id="rId9" Type="http://schemas.openxmlformats.org/officeDocument/2006/relationships/image" Target="../media/image86.png"/><Relationship Id="rId5" Type="http://schemas.openxmlformats.org/officeDocument/2006/relationships/hyperlink" Target="https://satoshitweet.com/" TargetMode="External"/><Relationship Id="rId6" Type="http://schemas.openxmlformats.org/officeDocument/2006/relationships/hyperlink" Target="https://satoshis.games/" TargetMode="External"/><Relationship Id="rId7" Type="http://schemas.openxmlformats.org/officeDocument/2006/relationships/hyperlink" Target="https://htlc.me/" TargetMode="External"/><Relationship Id="rId8" Type="http://schemas.openxmlformats.org/officeDocument/2006/relationships/hyperlink" Target="https://yalls.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79.png"/><Relationship Id="rId4" Type="http://schemas.openxmlformats.org/officeDocument/2006/relationships/hyperlink" Target="https://lightning-walle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0"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www.slideshare.net/tm89lee/intro-to-lightning-network-bitcoinlitecoin-blockchain-developers-malaysia" TargetMode="External"/><Relationship Id="rId4" Type="http://schemas.openxmlformats.org/officeDocument/2006/relationships/hyperlink" Target="https://medium.com/suredbits" TargetMode="External"/><Relationship Id="rId9" Type="http://schemas.openxmlformats.org/officeDocument/2006/relationships/image" Target="../media/image91.png"/><Relationship Id="rId5" Type="http://schemas.openxmlformats.org/officeDocument/2006/relationships/hyperlink" Target="https://www.robtex.com/lnemulator.html" TargetMode="External"/><Relationship Id="rId6" Type="http://schemas.openxmlformats.org/officeDocument/2006/relationships/hyperlink" Target="https://themoneymongers.com/atomic-multipath-payments/" TargetMode="External"/><Relationship Id="rId7" Type="http://schemas.openxmlformats.org/officeDocument/2006/relationships/hyperlink" Target="https://www.binance.vision/blockchain/what-is-lightning-network" TargetMode="External"/><Relationship Id="rId8" Type="http://schemas.openxmlformats.org/officeDocument/2006/relationships/hyperlink" Target="https://medium.com/suredbits/lightning-101-what-is-a-lightning-invoice-d527db1a77e6"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thelightningconferenc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40"/>
          <p:cNvPicPr preferRelativeResize="0"/>
          <p:nvPr/>
        </p:nvPicPr>
        <p:blipFill rotWithShape="1">
          <a:blip r:embed="rId3">
            <a:alphaModFix/>
          </a:blip>
          <a:srcRect b="0" l="0" r="0" t="0"/>
          <a:stretch/>
        </p:blipFill>
        <p:spPr>
          <a:xfrm>
            <a:off x="0" y="0"/>
            <a:ext cx="9143640" cy="5143320"/>
          </a:xfrm>
          <a:prstGeom prst="rect">
            <a:avLst/>
          </a:prstGeom>
          <a:noFill/>
          <a:ln>
            <a:noFill/>
          </a:ln>
        </p:spPr>
      </p:pic>
      <p:sp>
        <p:nvSpPr>
          <p:cNvPr id="168" name="Google Shape;168;p40"/>
          <p:cNvSpPr txBox="1"/>
          <p:nvPr/>
        </p:nvSpPr>
        <p:spPr>
          <a:xfrm>
            <a:off x="1020960" y="-235800"/>
            <a:ext cx="8122680" cy="15883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FFFFFF"/>
                </a:solidFill>
                <a:latin typeface="Proxima Nova"/>
                <a:ea typeface="Proxima Nova"/>
                <a:cs typeface="Proxima Nova"/>
                <a:sym typeface="Proxima Nova"/>
              </a:rPr>
              <a:t>Lightning Network</a:t>
            </a:r>
            <a:endParaRPr b="0" i="0" sz="4800" u="none" cap="none" strike="noStrike">
              <a:solidFill>
                <a:srgbClr val="000000"/>
              </a:solidFill>
              <a:latin typeface="Arial"/>
              <a:ea typeface="Arial"/>
              <a:cs typeface="Arial"/>
              <a:sym typeface="Arial"/>
            </a:endParaRPr>
          </a:p>
        </p:txBody>
      </p:sp>
      <p:sp>
        <p:nvSpPr>
          <p:cNvPr id="169" name="Google Shape;169;p40"/>
          <p:cNvSpPr txBox="1"/>
          <p:nvPr/>
        </p:nvSpPr>
        <p:spPr>
          <a:xfrm>
            <a:off x="1872360" y="1191240"/>
            <a:ext cx="8122680" cy="629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Todo lo que siempre quisiste saber</a:t>
            </a:r>
            <a:endParaRPr b="0" i="0" sz="2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9"/>
          <p:cNvSpPr txBox="1"/>
          <p:nvPr/>
        </p:nvSpPr>
        <p:spPr>
          <a:xfrm>
            <a:off x="510480" y="878040"/>
            <a:ext cx="8122680" cy="15883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FFFFFF"/>
                </a:solidFill>
                <a:latin typeface="Proxima Nova"/>
                <a:ea typeface="Proxima Nova"/>
                <a:cs typeface="Proxima Nova"/>
                <a:sym typeface="Proxima Nova"/>
              </a:rPr>
              <a:t>2. ¿Qué es la Lightning Network?</a:t>
            </a:r>
            <a:endParaRPr b="0" i="0" sz="4800" u="none" cap="none" strike="noStrike">
              <a:solidFill>
                <a:srgbClr val="000000"/>
              </a:solidFill>
              <a:latin typeface="Arial"/>
              <a:ea typeface="Arial"/>
              <a:cs typeface="Arial"/>
              <a:sym typeface="Arial"/>
            </a:endParaRPr>
          </a:p>
        </p:txBody>
      </p:sp>
      <p:sp>
        <p:nvSpPr>
          <p:cNvPr id="269" name="Google Shape;269;p49"/>
          <p:cNvSpPr txBox="1"/>
          <p:nvPr/>
        </p:nvSpPr>
        <p:spPr>
          <a:xfrm>
            <a:off x="510480" y="3206160"/>
            <a:ext cx="8122680" cy="629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Historia y concepto: escalando la blockchain desde fuera</a:t>
            </a:r>
            <a:endParaRPr b="0" i="0" sz="24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0"/>
          <p:cNvSpPr/>
          <p:nvPr/>
        </p:nvSpPr>
        <p:spPr>
          <a:xfrm>
            <a:off x="868320" y="409680"/>
            <a:ext cx="5028480" cy="1277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0"/>
          <p:cNvSpPr/>
          <p:nvPr/>
        </p:nvSpPr>
        <p:spPr>
          <a:xfrm>
            <a:off x="1836170" y="336010"/>
            <a:ext cx="7110600" cy="86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FFFFFF"/>
                </a:solidFill>
                <a:latin typeface="Proxima Nova"/>
                <a:ea typeface="Proxima Nova"/>
                <a:cs typeface="Proxima Nova"/>
                <a:sym typeface="Proxima Nova"/>
              </a:rPr>
              <a:t>¿Qué es la Lightning Network?</a:t>
            </a:r>
            <a:endParaRPr b="0" i="0" sz="3000" u="none" cap="none" strike="noStrike">
              <a:latin typeface="Arial"/>
              <a:ea typeface="Arial"/>
              <a:cs typeface="Arial"/>
              <a:sym typeface="Arial"/>
            </a:endParaRPr>
          </a:p>
        </p:txBody>
      </p:sp>
      <p:pic>
        <p:nvPicPr>
          <p:cNvPr id="276" name="Google Shape;276;p50"/>
          <p:cNvPicPr preferRelativeResize="0"/>
          <p:nvPr/>
        </p:nvPicPr>
        <p:blipFill>
          <a:blip r:embed="rId3">
            <a:alphaModFix/>
          </a:blip>
          <a:stretch>
            <a:fillRect/>
          </a:stretch>
        </p:blipFill>
        <p:spPr>
          <a:xfrm>
            <a:off x="0" y="3727075"/>
            <a:ext cx="2408225" cy="1354625"/>
          </a:xfrm>
          <a:prstGeom prst="rect">
            <a:avLst/>
          </a:prstGeom>
          <a:noFill/>
          <a:ln>
            <a:noFill/>
          </a:ln>
        </p:spPr>
      </p:pic>
      <p:sp>
        <p:nvSpPr>
          <p:cNvPr id="277" name="Google Shape;277;p50"/>
          <p:cNvSpPr/>
          <p:nvPr/>
        </p:nvSpPr>
        <p:spPr>
          <a:xfrm>
            <a:off x="475200" y="1200610"/>
            <a:ext cx="7371000" cy="184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Proxima Nova"/>
                <a:ea typeface="Proxima Nova"/>
                <a:cs typeface="Proxima Nova"/>
                <a:sym typeface="Proxima Nova"/>
              </a:rPr>
              <a:t>Es una capa o red off-chain construida encima de una blockchain (actualmente sólo funciona sobre Bitcoin y Litecoin) para permitir micropagos entre usuarios de forma instantánea. NO es una blockchain, sino una red de canales </a:t>
            </a:r>
            <a:r>
              <a:rPr lang="en-US">
                <a:solidFill>
                  <a:schemeClr val="lt1"/>
                </a:solidFill>
                <a:latin typeface="Proxima Nova"/>
                <a:ea typeface="Proxima Nova"/>
                <a:cs typeface="Proxima Nova"/>
                <a:sym typeface="Proxima Nova"/>
              </a:rPr>
              <a:t> (</a:t>
            </a:r>
            <a:r>
              <a:rPr i="1" lang="en-US">
                <a:solidFill>
                  <a:schemeClr val="lt1"/>
                </a:solidFill>
                <a:latin typeface="Proxima Nova"/>
                <a:ea typeface="Proxima Nova"/>
                <a:cs typeface="Proxima Nova"/>
                <a:sym typeface="Proxima Nova"/>
              </a:rPr>
              <a:t>payment channels</a:t>
            </a:r>
            <a:r>
              <a:rPr lang="en-US">
                <a:solidFill>
                  <a:schemeClr val="lt1"/>
                </a:solidFill>
                <a:latin typeface="Proxima Nova"/>
                <a:ea typeface="Proxima Nova"/>
                <a:cs typeface="Proxima Nova"/>
                <a:sym typeface="Proxima Nova"/>
              </a:rPr>
              <a:t>)</a:t>
            </a:r>
            <a:r>
              <a:rPr b="0" i="0" lang="en-US" sz="1400" u="none" cap="none" strike="noStrike">
                <a:solidFill>
                  <a:srgbClr val="FFFFFF"/>
                </a:solidFill>
                <a:latin typeface="Proxima Nova"/>
                <a:ea typeface="Proxima Nova"/>
                <a:cs typeface="Proxima Nova"/>
                <a:sym typeface="Proxima Nova"/>
              </a:rPr>
              <a:t>.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Proxima Nova"/>
                <a:ea typeface="Proxima Nova"/>
                <a:cs typeface="Proxima Nova"/>
                <a:sym typeface="Proxima Nova"/>
              </a:rPr>
              <a:t>El problema que busca resolver es el de la escalabilidad</a:t>
            </a:r>
            <a:r>
              <a:rPr lang="en-U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457200" lvl="0" marL="0" rtl="0" algn="ctr">
              <a:lnSpc>
                <a:spcPct val="115000"/>
              </a:lnSpc>
              <a:spcBef>
                <a:spcPts val="0"/>
              </a:spcBef>
              <a:spcAft>
                <a:spcPts val="0"/>
              </a:spcAft>
              <a:buNone/>
            </a:pPr>
            <a:r>
              <a:rPr lang="en-US">
                <a:solidFill>
                  <a:schemeClr val="lt1"/>
                </a:solidFill>
                <a:latin typeface="Proxima Nova"/>
                <a:ea typeface="Proxima Nova"/>
                <a:cs typeface="Proxima Nova"/>
                <a:sym typeface="Proxima Nova"/>
              </a:rPr>
              <a:t>Fue propuesta por Joseph Poon y Thaddeus Dryja en un whitepaper en enero del 2016:</a:t>
            </a:r>
            <a:r>
              <a:rPr lang="en-US">
                <a:solidFill>
                  <a:schemeClr val="dk1"/>
                </a:solidFill>
              </a:rPr>
              <a:t> </a:t>
            </a:r>
            <a:r>
              <a:rPr lang="en-US" sz="1100" u="sng">
                <a:solidFill>
                  <a:srgbClr val="980000"/>
                </a:solidFill>
                <a:hlinkClick r:id="rId4"/>
              </a:rPr>
              <a:t>https://lightning.network/lightning-network-paper.pdf</a:t>
            </a:r>
            <a:r>
              <a:rPr lang="en-US">
                <a:solidFill>
                  <a:srgbClr val="FFFFFF"/>
                </a:solidFill>
                <a:latin typeface="Proxima Nova"/>
                <a:ea typeface="Proxima Nova"/>
                <a:cs typeface="Proxima Nova"/>
                <a:sym typeface="Proxima Nova"/>
              </a:rPr>
              <a:t>.</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En enero de 2018 Blockstream lanzó la primera testnet, con 60 nodos.</a:t>
            </a:r>
            <a:endParaRPr>
              <a:solidFill>
                <a:srgbClr val="FFFFFF"/>
              </a:solidFill>
              <a:latin typeface="Proxima Nova"/>
              <a:ea typeface="Proxima Nova"/>
              <a:cs typeface="Proxima Nova"/>
              <a:sym typeface="Proxima Nova"/>
            </a:endParaRPr>
          </a:p>
          <a:p>
            <a:pPr indent="457200" lvl="0" marL="0" rtl="0" algn="ctr">
              <a:lnSpc>
                <a:spcPct val="115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457200" lvl="0" marL="0" rtl="0" algn="ctr">
              <a:lnSpc>
                <a:spcPct val="115000"/>
              </a:lnSpc>
              <a:spcBef>
                <a:spcPts val="0"/>
              </a:spcBef>
              <a:spcAft>
                <a:spcPts val="0"/>
              </a:spcAft>
              <a:buNone/>
            </a:pPr>
            <a:r>
              <a:rPr lang="en-US">
                <a:solidFill>
                  <a:srgbClr val="FFFFFF"/>
                </a:solidFill>
                <a:latin typeface="Proxima Nova"/>
                <a:ea typeface="Proxima Nova"/>
                <a:cs typeface="Proxima Nova"/>
                <a:sym typeface="Proxima Nova"/>
              </a:rPr>
              <a:t>Para funcionar, la LN precisa de un arreglo para la maleabilidad de las transacciones de la blockchain en la Capa 1, como el </a:t>
            </a:r>
            <a:r>
              <a:rPr lang="en-US">
                <a:solidFill>
                  <a:srgbClr val="FFFFFF"/>
                </a:solidFill>
                <a:uFill>
                  <a:noFill/>
                </a:uFill>
                <a:latin typeface="Proxima Nova"/>
                <a:ea typeface="Proxima Nova"/>
                <a:cs typeface="Proxima Nova"/>
                <a:sym typeface="Proxima Nova"/>
                <a:hlinkClick r:id="rId5"/>
              </a:rPr>
              <a:t>Segregated Witness</a:t>
            </a:r>
            <a:r>
              <a:rPr lang="en-US">
                <a:solidFill>
                  <a:srgbClr val="FFFFFF"/>
                </a:solidFill>
                <a:latin typeface="Proxima Nova"/>
                <a:ea typeface="Proxima Nova"/>
                <a:cs typeface="Proxima Nova"/>
                <a:sym typeface="Proxima Nova"/>
              </a:rPr>
              <a:t> (</a:t>
            </a:r>
            <a:r>
              <a:rPr i="1" lang="en-US">
                <a:solidFill>
                  <a:srgbClr val="FFFFFF"/>
                </a:solidFill>
                <a:latin typeface="Proxima Nova"/>
                <a:ea typeface="Proxima Nova"/>
                <a:cs typeface="Proxima Nova"/>
                <a:sym typeface="Proxima Nova"/>
              </a:rPr>
              <a:t>SegWit</a:t>
            </a:r>
            <a:r>
              <a:rPr lang="en-US">
                <a:solidFill>
                  <a:srgbClr val="FFFFFF"/>
                </a:solidFill>
                <a:latin typeface="Proxima Nova"/>
                <a:ea typeface="Proxima Nova"/>
                <a:cs typeface="Proxima Nova"/>
                <a:sym typeface="Proxima Nova"/>
              </a:rPr>
              <a:t>) en Bitcoin</a:t>
            </a:r>
            <a:endParaRPr>
              <a:solidFill>
                <a:srgbClr val="FFFFFF"/>
              </a:solidFill>
              <a:latin typeface="Proxima Nova"/>
              <a:ea typeface="Proxima Nova"/>
              <a:cs typeface="Proxima Nova"/>
              <a:sym typeface="Proxima Nova"/>
            </a:endParaRPr>
          </a:p>
        </p:txBody>
      </p:sp>
      <p:sp>
        <p:nvSpPr>
          <p:cNvPr id="278" name="Google Shape;278;p50"/>
          <p:cNvSpPr txBox="1"/>
          <p:nvPr/>
        </p:nvSpPr>
        <p:spPr>
          <a:xfrm>
            <a:off x="6191850" y="4308100"/>
            <a:ext cx="2850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980000"/>
                </a:solidFill>
                <a:hlinkClick r:id="rId6"/>
              </a:rPr>
              <a:t>Lightning Network’s History</a:t>
            </a:r>
            <a:endParaRPr>
              <a:solidFill>
                <a:srgbClr val="980000"/>
              </a:solidFill>
            </a:endParaRPr>
          </a:p>
        </p:txBody>
      </p:sp>
      <p:sp>
        <p:nvSpPr>
          <p:cNvPr id="279" name="Google Shape;279;p50"/>
          <p:cNvSpPr txBox="1"/>
          <p:nvPr/>
        </p:nvSpPr>
        <p:spPr>
          <a:xfrm>
            <a:off x="5290925" y="1949300"/>
            <a:ext cx="73386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nvSpPr>
        <p:spPr>
          <a:xfrm>
            <a:off x="811800" y="1069200"/>
            <a:ext cx="8122680" cy="10198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FFFFFF"/>
                </a:solidFill>
                <a:latin typeface="Proxima Nova"/>
                <a:ea typeface="Proxima Nova"/>
                <a:cs typeface="Proxima Nova"/>
                <a:sym typeface="Proxima Nova"/>
              </a:rPr>
              <a:t>No es una blockchain!!</a:t>
            </a:r>
            <a:endParaRPr b="0" i="0" sz="3000" u="none" cap="none" strike="noStrike">
              <a:solidFill>
                <a:srgbClr val="000000"/>
              </a:solidFill>
              <a:latin typeface="Arial"/>
              <a:ea typeface="Arial"/>
              <a:cs typeface="Arial"/>
              <a:sym typeface="Arial"/>
            </a:endParaRPr>
          </a:p>
        </p:txBody>
      </p:sp>
      <p:sp>
        <p:nvSpPr>
          <p:cNvPr id="285" name="Google Shape;285;p51"/>
          <p:cNvSpPr txBox="1"/>
          <p:nvPr/>
        </p:nvSpPr>
        <p:spPr>
          <a:xfrm>
            <a:off x="921960" y="232200"/>
            <a:ext cx="8122680" cy="10198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FFFFFF"/>
                </a:solidFill>
                <a:latin typeface="Proxima Nova"/>
                <a:ea typeface="Proxima Nova"/>
                <a:cs typeface="Proxima Nova"/>
                <a:sym typeface="Proxima Nova"/>
              </a:rPr>
              <a:t>WARNING</a:t>
            </a:r>
            <a:endParaRPr b="0" i="0" sz="4800" u="none" cap="none" strike="noStrike">
              <a:solidFill>
                <a:srgbClr val="000000"/>
              </a:solidFill>
              <a:latin typeface="Arial"/>
              <a:ea typeface="Arial"/>
              <a:cs typeface="Arial"/>
              <a:sym typeface="Arial"/>
            </a:endParaRPr>
          </a:p>
        </p:txBody>
      </p:sp>
      <p:pic>
        <p:nvPicPr>
          <p:cNvPr id="286" name="Google Shape;286;p51"/>
          <p:cNvPicPr preferRelativeResize="0"/>
          <p:nvPr/>
        </p:nvPicPr>
        <p:blipFill rotWithShape="1">
          <a:blip r:embed="rId3">
            <a:alphaModFix/>
          </a:blip>
          <a:srcRect b="0" l="0" r="0" t="0"/>
          <a:stretch/>
        </p:blipFill>
        <p:spPr>
          <a:xfrm>
            <a:off x="5145480" y="321120"/>
            <a:ext cx="1429200" cy="1310040"/>
          </a:xfrm>
          <a:prstGeom prst="rect">
            <a:avLst/>
          </a:prstGeom>
          <a:noFill/>
          <a:ln>
            <a:noFill/>
          </a:ln>
        </p:spPr>
      </p:pic>
      <p:sp>
        <p:nvSpPr>
          <p:cNvPr id="287" name="Google Shape;287;p51"/>
          <p:cNvSpPr/>
          <p:nvPr/>
        </p:nvSpPr>
        <p:spPr>
          <a:xfrm>
            <a:off x="841325" y="2089075"/>
            <a:ext cx="7079400" cy="266160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50000"/>
              </a:lnSpc>
              <a:spcBef>
                <a:spcPts val="0"/>
              </a:spcBef>
              <a:spcAft>
                <a:spcPts val="0"/>
              </a:spcAft>
              <a:buClr>
                <a:srgbClr val="FFFFFF"/>
              </a:buClr>
              <a:buSzPts val="1400"/>
              <a:buFont typeface="Proxima Nova"/>
              <a:buChar char="-"/>
            </a:pPr>
            <a:r>
              <a:rPr b="0" i="0" lang="en-US" sz="1400" u="none" cap="none" strike="noStrike">
                <a:solidFill>
                  <a:srgbClr val="FFFFFF"/>
                </a:solidFill>
                <a:latin typeface="Proxima Nova"/>
                <a:ea typeface="Proxima Nova"/>
                <a:cs typeface="Proxima Nova"/>
                <a:sym typeface="Proxima Nova"/>
              </a:rPr>
              <a:t>No se lleva un registro público de transacciones</a:t>
            </a:r>
            <a:endParaRPr b="0" i="0" sz="1400" u="none" cap="none" strike="noStrike">
              <a:latin typeface="Arial"/>
              <a:ea typeface="Arial"/>
              <a:cs typeface="Arial"/>
              <a:sym typeface="Arial"/>
            </a:endParaRPr>
          </a:p>
          <a:p>
            <a:pPr indent="-317160" lvl="0" marL="457200" marR="0" rtl="0" algn="l">
              <a:lnSpc>
                <a:spcPct val="150000"/>
              </a:lnSpc>
              <a:spcBef>
                <a:spcPts val="0"/>
              </a:spcBef>
              <a:spcAft>
                <a:spcPts val="0"/>
              </a:spcAft>
              <a:buClr>
                <a:srgbClr val="FFFFFF"/>
              </a:buClr>
              <a:buSzPts val="1400"/>
              <a:buFont typeface="Proxima Nova"/>
              <a:buChar char="-"/>
            </a:pPr>
            <a:r>
              <a:rPr b="0" i="0" lang="en-US" sz="1400" u="none" cap="none" strike="noStrike">
                <a:solidFill>
                  <a:srgbClr val="FFFFFF"/>
                </a:solidFill>
                <a:latin typeface="Proxima Nova"/>
                <a:ea typeface="Proxima Nova"/>
                <a:cs typeface="Proxima Nova"/>
                <a:sym typeface="Proxima Nova"/>
              </a:rPr>
              <a:t>Existen nodos privados que pueden participar </a:t>
            </a:r>
            <a:r>
              <a:rPr lang="en-US">
                <a:solidFill>
                  <a:srgbClr val="FFFFFF"/>
                </a:solidFill>
                <a:latin typeface="Proxima Nova"/>
                <a:ea typeface="Proxima Nova"/>
                <a:cs typeface="Proxima Nova"/>
                <a:sym typeface="Proxima Nova"/>
              </a:rPr>
              <a:t>en</a:t>
            </a:r>
            <a:r>
              <a:rPr b="0" i="0" lang="en-US" sz="1400" u="none" cap="none" strike="noStrike">
                <a:solidFill>
                  <a:srgbClr val="FFFFFF"/>
                </a:solidFill>
                <a:latin typeface="Proxima Nova"/>
                <a:ea typeface="Proxima Nova"/>
                <a:cs typeface="Proxima Nova"/>
                <a:sym typeface="Proxima Nova"/>
              </a:rPr>
              <a:t> la red sin ser nunca rastreados</a:t>
            </a:r>
            <a:endParaRPr b="0" i="0" sz="1400" u="none" cap="none" strike="noStrike">
              <a:latin typeface="Arial"/>
              <a:ea typeface="Arial"/>
              <a:cs typeface="Arial"/>
              <a:sym typeface="Arial"/>
            </a:endParaRPr>
          </a:p>
          <a:p>
            <a:pPr indent="-317160" lvl="0" marL="457200" marR="0" rtl="0" algn="l">
              <a:lnSpc>
                <a:spcPct val="150000"/>
              </a:lnSpc>
              <a:spcBef>
                <a:spcPts val="0"/>
              </a:spcBef>
              <a:spcAft>
                <a:spcPts val="0"/>
              </a:spcAft>
              <a:buClr>
                <a:srgbClr val="FFFFFF"/>
              </a:buClr>
              <a:buSzPts val="1400"/>
              <a:buFont typeface="Proxima Nova"/>
              <a:buChar char="-"/>
            </a:pPr>
            <a:r>
              <a:rPr b="0" i="0" lang="en-US" sz="1400" u="none" cap="none" strike="noStrike">
                <a:solidFill>
                  <a:srgbClr val="FFFFFF"/>
                </a:solidFill>
                <a:latin typeface="Proxima Nova"/>
                <a:ea typeface="Proxima Nova"/>
                <a:cs typeface="Proxima Nova"/>
                <a:sym typeface="Proxima Nova"/>
              </a:rPr>
              <a:t>Los fondos que se mueven en un canal sólo son conocidos por sus dos integrantes</a:t>
            </a:r>
            <a:endParaRPr b="0" i="0" sz="1400" u="none" cap="none" strike="noStrike">
              <a:latin typeface="Arial"/>
              <a:ea typeface="Arial"/>
              <a:cs typeface="Arial"/>
              <a:sym typeface="Arial"/>
            </a:endParaRPr>
          </a:p>
          <a:p>
            <a:pPr indent="-317159" lvl="0" marL="457200" marR="0" rtl="0" algn="l">
              <a:lnSpc>
                <a:spcPct val="150000"/>
              </a:lnSpc>
              <a:spcBef>
                <a:spcPts val="0"/>
              </a:spcBef>
              <a:spcAft>
                <a:spcPts val="0"/>
              </a:spcAft>
              <a:buClr>
                <a:srgbClr val="FFFFFF"/>
              </a:buClr>
              <a:buSzPts val="1400"/>
              <a:buFont typeface="Proxima Nova"/>
              <a:buChar char="-"/>
            </a:pPr>
            <a:r>
              <a:rPr b="0" i="0" lang="en-US" sz="1400" u="none" cap="none" strike="noStrike">
                <a:solidFill>
                  <a:srgbClr val="FFFFFF"/>
                </a:solidFill>
                <a:latin typeface="Proxima Nova"/>
                <a:ea typeface="Proxima Nova"/>
                <a:cs typeface="Proxima Nova"/>
                <a:sym typeface="Proxima Nova"/>
              </a:rPr>
              <a:t>No existe ningún tipo de protocolo de consenso como sí lo hay en blockchain, tipo PoW o PoS. La validaci</a:t>
            </a:r>
            <a:r>
              <a:rPr lang="en-US">
                <a:solidFill>
                  <a:srgbClr val="FFFFFF"/>
                </a:solidFill>
                <a:latin typeface="Proxima Nova"/>
                <a:ea typeface="Proxima Nova"/>
                <a:cs typeface="Proxima Nova"/>
                <a:sym typeface="Proxima Nova"/>
              </a:rPr>
              <a:t>ón la lleva a cabo el smart contract / el protocolo de LN</a:t>
            </a:r>
            <a:endParaRPr>
              <a:solidFill>
                <a:srgbClr val="FFFFFF"/>
              </a:solidFill>
              <a:latin typeface="Proxima Nova"/>
              <a:ea typeface="Proxima Nova"/>
              <a:cs typeface="Proxima Nova"/>
              <a:sym typeface="Proxima Nova"/>
            </a:endParaRPr>
          </a:p>
          <a:p>
            <a:pPr indent="-317160" lvl="0" marL="457200" marR="0" rtl="0" algn="l">
              <a:lnSpc>
                <a:spcPct val="150000"/>
              </a:lnSpc>
              <a:spcBef>
                <a:spcPts val="0"/>
              </a:spcBef>
              <a:spcAft>
                <a:spcPts val="0"/>
              </a:spcAft>
              <a:buClr>
                <a:srgbClr val="FFFFFF"/>
              </a:buClr>
              <a:buSzPts val="1400"/>
              <a:buFont typeface="Proxima Nova"/>
              <a:buChar char="-"/>
            </a:pPr>
            <a:r>
              <a:rPr b="0" i="0" lang="en-US" sz="1400" u="sng" cap="none" strike="noStrike">
                <a:solidFill>
                  <a:srgbClr val="FFFFFF"/>
                </a:solidFill>
                <a:latin typeface="Proxima Nova"/>
                <a:ea typeface="Proxima Nova"/>
                <a:cs typeface="Proxima Nova"/>
                <a:sym typeface="Proxima Nova"/>
              </a:rPr>
              <a:t>No puede funcionar de por sí misma</a:t>
            </a:r>
            <a:r>
              <a:rPr b="0" i="0" lang="en-US" sz="1400" u="none" cap="none" strike="noStrike">
                <a:solidFill>
                  <a:srgbClr val="FFFFFF"/>
                </a:solidFill>
                <a:latin typeface="Proxima Nova"/>
                <a:ea typeface="Proxima Nova"/>
                <a:cs typeface="Proxima Nova"/>
                <a:sym typeface="Proxima Nova"/>
              </a:rPr>
              <a:t>. Necesita estar anclada a una blockchain. Es una segunda capa sobre la BC.</a:t>
            </a:r>
            <a:endParaRPr b="0" i="0" sz="14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p:nvPr/>
        </p:nvSpPr>
        <p:spPr>
          <a:xfrm>
            <a:off x="653040" y="306360"/>
            <a:ext cx="8167680" cy="479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400" strike="noStrike">
                <a:solidFill>
                  <a:srgbClr val="FFFFFF"/>
                </a:solidFill>
                <a:latin typeface="Proxima Nova"/>
                <a:ea typeface="Proxima Nova"/>
                <a:cs typeface="Proxima Nova"/>
                <a:sym typeface="Proxima Nova"/>
              </a:rPr>
              <a:t>Lightning Network VS Blockchain: diferencias principales</a:t>
            </a:r>
            <a:endParaRPr b="0" sz="2400" strike="noStrike">
              <a:latin typeface="Arial"/>
              <a:ea typeface="Arial"/>
              <a:cs typeface="Arial"/>
              <a:sym typeface="Arial"/>
            </a:endParaRPr>
          </a:p>
        </p:txBody>
      </p:sp>
      <p:sp>
        <p:nvSpPr>
          <p:cNvPr id="293" name="Google Shape;293;p52"/>
          <p:cNvSpPr/>
          <p:nvPr/>
        </p:nvSpPr>
        <p:spPr>
          <a:xfrm>
            <a:off x="653040" y="1399320"/>
            <a:ext cx="3450960" cy="3277800"/>
          </a:xfrm>
          <a:prstGeom prst="rect">
            <a:avLst/>
          </a:prstGeom>
          <a:noFill/>
          <a:ln>
            <a:noFill/>
          </a:ln>
        </p:spPr>
        <p:txBody>
          <a:bodyPr anchorCtr="0" anchor="t" bIns="91425" lIns="91425" spcFirstLastPara="1" rIns="91425" wrap="square" tIns="91425">
            <a:noAutofit/>
          </a:bodyPr>
          <a:lstStyle/>
          <a:p>
            <a:pPr indent="-317159"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Es un registro, un libro contable con todas las TXs realizadas por todos los nodos de la red</a:t>
            </a:r>
            <a:endParaRPr sz="1800">
              <a:solidFill>
                <a:srgbClr val="FFFFFF"/>
              </a:solidFill>
              <a:latin typeface="Proxima Nova"/>
              <a:ea typeface="Proxima Nova"/>
              <a:cs typeface="Proxima Nova"/>
              <a:sym typeface="Proxima Nova"/>
            </a:endParaRPr>
          </a:p>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Todos los nodos tienen el registro completo</a:t>
            </a:r>
            <a:endParaRPr b="0" sz="1400" strike="noStrike">
              <a:latin typeface="Arial"/>
              <a:ea typeface="Arial"/>
              <a:cs typeface="Arial"/>
              <a:sym typeface="Arial"/>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Es autónoma</a:t>
            </a:r>
            <a:endParaRPr>
              <a:solidFill>
                <a:srgbClr val="FFFFFF"/>
              </a:solidFill>
              <a:latin typeface="Proxima Nova"/>
              <a:ea typeface="Proxima Nova"/>
              <a:cs typeface="Proxima Nova"/>
              <a:sym typeface="Proxima Nova"/>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Permite todo tipo de pagos, más grandes o más pequeños</a:t>
            </a:r>
            <a:endParaRPr>
              <a:solidFill>
                <a:srgbClr val="FFFFFF"/>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Se pueden realizar TXs a todos los nodos en cualquier momento, aunque no estén online</a:t>
            </a:r>
            <a:endParaRPr>
              <a:solidFill>
                <a:srgbClr val="FFFFFF"/>
              </a:solidFill>
              <a:latin typeface="Proxima Nova"/>
              <a:ea typeface="Proxima Nova"/>
              <a:cs typeface="Proxima Nova"/>
              <a:sym typeface="Proxima Nova"/>
            </a:endParaRPr>
          </a:p>
          <a:p>
            <a:pPr indent="-317160"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Seguridad muy alta</a:t>
            </a:r>
            <a:endParaRPr>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p:txBody>
      </p:sp>
      <p:sp>
        <p:nvSpPr>
          <p:cNvPr id="294" name="Google Shape;294;p52"/>
          <p:cNvSpPr/>
          <p:nvPr/>
        </p:nvSpPr>
        <p:spPr>
          <a:xfrm>
            <a:off x="3051350" y="3782475"/>
            <a:ext cx="1385400" cy="128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2"/>
          <p:cNvSpPr/>
          <p:nvPr/>
        </p:nvSpPr>
        <p:spPr>
          <a:xfrm>
            <a:off x="4903560" y="1399320"/>
            <a:ext cx="3664080" cy="307764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Solo guarda el último estado, las últimas </a:t>
            </a:r>
            <a:r>
              <a:rPr lang="en-US">
                <a:solidFill>
                  <a:srgbClr val="FFFFFF"/>
                </a:solidFill>
                <a:latin typeface="Proxima Nova"/>
                <a:ea typeface="Proxima Nova"/>
                <a:cs typeface="Proxima Nova"/>
                <a:sym typeface="Proxima Nova"/>
              </a:rPr>
              <a:t>TX</a:t>
            </a:r>
            <a:r>
              <a:rPr b="0" lang="en-US" sz="1400" strike="noStrike">
                <a:solidFill>
                  <a:srgbClr val="FFFFFF"/>
                </a:solidFill>
                <a:latin typeface="Proxima Nova"/>
                <a:ea typeface="Proxima Nova"/>
                <a:cs typeface="Proxima Nova"/>
                <a:sym typeface="Proxima Nova"/>
              </a:rPr>
              <a:t>s, que van reemplazando a las antiguas.</a:t>
            </a:r>
            <a:endParaRPr b="0" sz="1400" strike="noStrike">
              <a:latin typeface="Arial"/>
              <a:ea typeface="Arial"/>
              <a:cs typeface="Arial"/>
              <a:sym typeface="Arial"/>
            </a:endParaRPr>
          </a:p>
          <a:p>
            <a:pPr indent="-317159"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Cada nodo guarda su </a:t>
            </a:r>
            <a:r>
              <a:rPr lang="en-US">
                <a:solidFill>
                  <a:srgbClr val="FFFFFF"/>
                </a:solidFill>
                <a:latin typeface="Proxima Nova"/>
                <a:ea typeface="Proxima Nova"/>
                <a:cs typeface="Proxima Nova"/>
                <a:sym typeface="Proxima Nova"/>
              </a:rPr>
              <a:t>propio estado</a:t>
            </a:r>
            <a:endParaRPr>
              <a:solidFill>
                <a:srgbClr val="FFFFFF"/>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Depende de una blockchain</a:t>
            </a:r>
            <a:endParaRPr>
              <a:solidFill>
                <a:srgbClr val="FFFFFF"/>
              </a:solidFill>
              <a:latin typeface="Proxima Nova"/>
              <a:ea typeface="Proxima Nova"/>
              <a:cs typeface="Proxima Nova"/>
              <a:sym typeface="Proxima Nova"/>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Debido a cómo funcionan los canales, todavía no es adecuada para grandes pagos</a:t>
            </a:r>
            <a:endParaRPr>
              <a:solidFill>
                <a:srgbClr val="FFFFFF"/>
              </a:solidFill>
              <a:latin typeface="Proxima Nova"/>
              <a:ea typeface="Proxima Nova"/>
              <a:cs typeface="Proxima Nova"/>
              <a:sym typeface="Proxima Nova"/>
            </a:endParaRPr>
          </a:p>
          <a:p>
            <a:pPr indent="-317159"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Sólo se pueden realizar TXs con aquellos nodos online</a:t>
            </a:r>
            <a:endParaRPr>
              <a:solidFill>
                <a:srgbClr val="FFFFFF"/>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317160" lvl="0" marL="457200" marR="0" rtl="0" algn="l">
              <a:lnSpc>
                <a:spcPct val="100000"/>
              </a:lnSpc>
              <a:spcBef>
                <a:spcPts val="0"/>
              </a:spcBef>
              <a:spcAft>
                <a:spcPts val="0"/>
              </a:spcAft>
              <a:buClr>
                <a:srgbClr val="FFFFFF"/>
              </a:buClr>
              <a:buSzPts val="1400"/>
              <a:buFont typeface="Proxima Nova"/>
              <a:buChar char="-"/>
            </a:pPr>
            <a:r>
              <a:rPr lang="en-US">
                <a:solidFill>
                  <a:srgbClr val="FFFFFF"/>
                </a:solidFill>
                <a:latin typeface="Proxima Nova"/>
                <a:ea typeface="Proxima Nova"/>
                <a:cs typeface="Proxima Nova"/>
                <a:sym typeface="Proxima Nova"/>
              </a:rPr>
              <a:t>Si el nodo se va offline, se corre peligro de perder los fondos de los canales directos. Requiere monitoreo constante</a:t>
            </a:r>
            <a:endParaRPr>
              <a:solidFill>
                <a:srgbClr val="FFFFFF"/>
              </a:solidFill>
              <a:latin typeface="Proxima Nova"/>
              <a:ea typeface="Proxima Nova"/>
              <a:cs typeface="Proxima Nova"/>
              <a:sym typeface="Proxima Nova"/>
            </a:endParaRPr>
          </a:p>
        </p:txBody>
      </p:sp>
      <p:sp>
        <p:nvSpPr>
          <p:cNvPr id="296" name="Google Shape;296;p52"/>
          <p:cNvSpPr/>
          <p:nvPr/>
        </p:nvSpPr>
        <p:spPr>
          <a:xfrm>
            <a:off x="1505880" y="919440"/>
            <a:ext cx="2518200" cy="346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800" strike="noStrike">
                <a:solidFill>
                  <a:srgbClr val="FFFFFF"/>
                </a:solidFill>
                <a:latin typeface="Proxima Nova"/>
                <a:ea typeface="Proxima Nova"/>
                <a:cs typeface="Proxima Nova"/>
                <a:sym typeface="Proxima Nova"/>
              </a:rPr>
              <a:t>Blockchain</a:t>
            </a:r>
            <a:endParaRPr b="0" sz="1800" strike="noStrike">
              <a:latin typeface="Arial"/>
              <a:ea typeface="Arial"/>
              <a:cs typeface="Arial"/>
              <a:sym typeface="Arial"/>
            </a:endParaRPr>
          </a:p>
        </p:txBody>
      </p:sp>
      <p:sp>
        <p:nvSpPr>
          <p:cNvPr id="297" name="Google Shape;297;p52"/>
          <p:cNvSpPr/>
          <p:nvPr/>
        </p:nvSpPr>
        <p:spPr>
          <a:xfrm>
            <a:off x="5869780" y="853915"/>
            <a:ext cx="2518200" cy="3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800" strike="noStrike">
                <a:solidFill>
                  <a:srgbClr val="FFFFFF"/>
                </a:solidFill>
                <a:latin typeface="Proxima Nova"/>
                <a:ea typeface="Proxima Nova"/>
                <a:cs typeface="Proxima Nova"/>
                <a:sym typeface="Proxima Nova"/>
              </a:rPr>
              <a:t>Lightning</a:t>
            </a:r>
            <a:endParaRPr b="0" sz="1800" strike="noStrike">
              <a:latin typeface="Arial"/>
              <a:ea typeface="Arial"/>
              <a:cs typeface="Arial"/>
              <a:sym typeface="Arial"/>
            </a:endParaRPr>
          </a:p>
        </p:txBody>
      </p:sp>
      <p:pic>
        <p:nvPicPr>
          <p:cNvPr id="298" name="Google Shape;298;p52"/>
          <p:cNvPicPr preferRelativeResize="0"/>
          <p:nvPr/>
        </p:nvPicPr>
        <p:blipFill>
          <a:blip r:embed="rId3">
            <a:alphaModFix/>
          </a:blip>
          <a:stretch>
            <a:fillRect/>
          </a:stretch>
        </p:blipFill>
        <p:spPr>
          <a:xfrm>
            <a:off x="3167200" y="3782475"/>
            <a:ext cx="1154650" cy="1154650"/>
          </a:xfrm>
          <a:prstGeom prst="rect">
            <a:avLst/>
          </a:prstGeom>
          <a:noFill/>
          <a:ln>
            <a:noFill/>
          </a:ln>
        </p:spPr>
      </p:pic>
      <p:pic>
        <p:nvPicPr>
          <p:cNvPr id="299" name="Google Shape;299;p52"/>
          <p:cNvPicPr preferRelativeResize="0"/>
          <p:nvPr/>
        </p:nvPicPr>
        <p:blipFill>
          <a:blip r:embed="rId4">
            <a:alphaModFix/>
          </a:blip>
          <a:stretch>
            <a:fillRect/>
          </a:stretch>
        </p:blipFill>
        <p:spPr>
          <a:xfrm>
            <a:off x="7196075" y="2873875"/>
            <a:ext cx="2529426" cy="1422801"/>
          </a:xfrm>
          <a:prstGeom prst="rect">
            <a:avLst/>
          </a:prstGeom>
          <a:noFill/>
          <a:ln>
            <a:noFill/>
          </a:ln>
        </p:spPr>
      </p:pic>
      <p:cxnSp>
        <p:nvCxnSpPr>
          <p:cNvPr id="300" name="Google Shape;300;p52"/>
          <p:cNvCxnSpPr/>
          <p:nvPr/>
        </p:nvCxnSpPr>
        <p:spPr>
          <a:xfrm>
            <a:off x="4173950" y="1610425"/>
            <a:ext cx="870900" cy="16500"/>
          </a:xfrm>
          <a:prstGeom prst="straightConnector1">
            <a:avLst/>
          </a:prstGeom>
          <a:noFill/>
          <a:ln cap="flat" cmpd="sng" w="9525">
            <a:solidFill>
              <a:srgbClr val="FFFFFF"/>
            </a:solidFill>
            <a:prstDash val="solid"/>
            <a:round/>
            <a:headEnd len="med" w="med" type="none"/>
            <a:tailEnd len="med" w="med" type="triangle"/>
          </a:ln>
        </p:spPr>
      </p:cxnSp>
      <p:cxnSp>
        <p:nvCxnSpPr>
          <p:cNvPr id="301" name="Google Shape;301;p52"/>
          <p:cNvCxnSpPr/>
          <p:nvPr/>
        </p:nvCxnSpPr>
        <p:spPr>
          <a:xfrm>
            <a:off x="4157525" y="2284175"/>
            <a:ext cx="870900" cy="0"/>
          </a:xfrm>
          <a:prstGeom prst="straightConnector1">
            <a:avLst/>
          </a:prstGeom>
          <a:noFill/>
          <a:ln cap="flat" cmpd="sng" w="9525">
            <a:solidFill>
              <a:srgbClr val="FFFFFF"/>
            </a:solidFill>
            <a:prstDash val="solid"/>
            <a:round/>
            <a:headEnd len="med" w="med" type="none"/>
            <a:tailEnd len="med" w="med" type="triangle"/>
          </a:ln>
        </p:spPr>
      </p:cxnSp>
      <p:cxnSp>
        <p:nvCxnSpPr>
          <p:cNvPr id="302" name="Google Shape;302;p52"/>
          <p:cNvCxnSpPr/>
          <p:nvPr/>
        </p:nvCxnSpPr>
        <p:spPr>
          <a:xfrm>
            <a:off x="4206825" y="3533075"/>
            <a:ext cx="756000" cy="0"/>
          </a:xfrm>
          <a:prstGeom prst="straightConnector1">
            <a:avLst/>
          </a:prstGeom>
          <a:noFill/>
          <a:ln cap="flat" cmpd="sng" w="9525">
            <a:solidFill>
              <a:srgbClr val="FFFFFF"/>
            </a:solidFill>
            <a:prstDash val="solid"/>
            <a:round/>
            <a:headEnd len="med" w="med" type="none"/>
            <a:tailEnd len="med" w="med" type="triangle"/>
          </a:ln>
        </p:spPr>
      </p:cxnSp>
      <p:cxnSp>
        <p:nvCxnSpPr>
          <p:cNvPr id="303" name="Google Shape;303;p52"/>
          <p:cNvCxnSpPr/>
          <p:nvPr/>
        </p:nvCxnSpPr>
        <p:spPr>
          <a:xfrm>
            <a:off x="4136550" y="2666625"/>
            <a:ext cx="870900" cy="0"/>
          </a:xfrm>
          <a:prstGeom prst="straightConnector1">
            <a:avLst/>
          </a:prstGeom>
          <a:noFill/>
          <a:ln cap="flat" cmpd="sng" w="9525">
            <a:solidFill>
              <a:srgbClr val="FFFFFF"/>
            </a:solidFill>
            <a:prstDash val="solid"/>
            <a:round/>
            <a:headEnd len="med" w="med" type="none"/>
            <a:tailEnd len="med" w="med" type="triangle"/>
          </a:ln>
        </p:spPr>
      </p:cxnSp>
      <p:cxnSp>
        <p:nvCxnSpPr>
          <p:cNvPr id="304" name="Google Shape;304;p52"/>
          <p:cNvCxnSpPr/>
          <p:nvPr/>
        </p:nvCxnSpPr>
        <p:spPr>
          <a:xfrm>
            <a:off x="4149375" y="2884775"/>
            <a:ext cx="870900" cy="0"/>
          </a:xfrm>
          <a:prstGeom prst="straightConnector1">
            <a:avLst/>
          </a:prstGeom>
          <a:noFill/>
          <a:ln cap="flat" cmpd="sng" w="9525">
            <a:solidFill>
              <a:srgbClr val="FFFFFF"/>
            </a:solidFill>
            <a:prstDash val="solid"/>
            <a:round/>
            <a:headEnd len="med" w="med" type="none"/>
            <a:tailEnd len="med" w="med" type="triangle"/>
          </a:ln>
        </p:spPr>
      </p:cxnSp>
      <p:cxnSp>
        <p:nvCxnSpPr>
          <p:cNvPr id="305" name="Google Shape;305;p52"/>
          <p:cNvCxnSpPr/>
          <p:nvPr/>
        </p:nvCxnSpPr>
        <p:spPr>
          <a:xfrm>
            <a:off x="4358875" y="4178475"/>
            <a:ext cx="756000" cy="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nvSpPr>
        <p:spPr>
          <a:xfrm>
            <a:off x="362100" y="900925"/>
            <a:ext cx="8419800" cy="27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A diferencia de las transacciones on-chain, los pagos dentro de la LN no se efectúan si el receptor está offline.</a:t>
            </a:r>
            <a:endParaRPr>
              <a:solidFill>
                <a:srgbClr val="FFFFFF"/>
              </a:solidFill>
            </a:endParaRPr>
          </a:p>
          <a:p>
            <a:pPr indent="0" lvl="0" marL="0" rtl="0" algn="l">
              <a:spcBef>
                <a:spcPts val="0"/>
              </a:spcBef>
              <a:spcAft>
                <a:spcPts val="0"/>
              </a:spcAft>
              <a:buNone/>
            </a:pPr>
            <a:r>
              <a:t/>
            </a:r>
            <a:endParaRPr sz="1000">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Los participantes de la red necesitan monitorear la red regularmente para poder mantener sus fondos a salvo (este peligro se supera una vez se externalizan los servicios de monitoreo con las </a:t>
            </a:r>
            <a:r>
              <a:rPr i="1" lang="en-US">
                <a:solidFill>
                  <a:srgbClr val="FFFFFF"/>
                </a:solidFill>
              </a:rPr>
              <a:t>watchtowers</a:t>
            </a:r>
            <a:r>
              <a:rPr lang="en-US">
                <a:solidFill>
                  <a:srgbClr val="FFFFFF"/>
                </a:solidFill>
              </a:rPr>
              <a:t>)</a:t>
            </a:r>
            <a:endParaRPr>
              <a:solidFill>
                <a:srgbClr val="FFFFFF"/>
              </a:solidFill>
            </a:endParaRPr>
          </a:p>
          <a:p>
            <a:pPr indent="0" lvl="0" marL="457200" rtl="0" algn="l">
              <a:spcBef>
                <a:spcPts val="0"/>
              </a:spcBef>
              <a:spcAft>
                <a:spcPts val="0"/>
              </a:spcAft>
              <a:buNone/>
            </a:pPr>
            <a:r>
              <a:t/>
            </a:r>
            <a:endParaRPr sz="1000">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La LN aún no es adecuada para grandes pagos. La mayoría de los usuarios lo usan para micropagos, en parte por la limitación de seguridad mencionada arriba, en parte también porque los fondos se quedan congelados al abrir un canal.</a:t>
            </a:r>
            <a:endParaRPr>
              <a:solidFill>
                <a:srgbClr val="FFFFFF"/>
              </a:solidFill>
            </a:endParaRPr>
          </a:p>
          <a:p>
            <a:pPr indent="0" lvl="0" marL="457200" rtl="0" algn="l">
              <a:spcBef>
                <a:spcPts val="0"/>
              </a:spcBef>
              <a:spcAft>
                <a:spcPts val="0"/>
              </a:spcAft>
              <a:buNone/>
            </a:pPr>
            <a:r>
              <a:t/>
            </a:r>
            <a:endParaRPr sz="1000">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Abrir y cerrar un canal aún requiere de una transacción on-chain respectivamente.</a:t>
            </a:r>
            <a:endParaRPr>
              <a:solidFill>
                <a:srgbClr val="FFFFFF"/>
              </a:solidFill>
            </a:endParaRPr>
          </a:p>
        </p:txBody>
      </p:sp>
      <p:sp>
        <p:nvSpPr>
          <p:cNvPr id="311" name="Google Shape;311;p53"/>
          <p:cNvSpPr txBox="1"/>
          <p:nvPr/>
        </p:nvSpPr>
        <p:spPr>
          <a:xfrm>
            <a:off x="1965675" y="163800"/>
            <a:ext cx="53400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rgbClr val="FFFFFF"/>
                </a:solidFill>
              </a:rPr>
              <a:t>Limitaciones de la Lightning Network</a:t>
            </a:r>
            <a:endParaRPr/>
          </a:p>
        </p:txBody>
      </p:sp>
      <p:sp>
        <p:nvSpPr>
          <p:cNvPr id="312" name="Google Shape;312;p53"/>
          <p:cNvSpPr/>
          <p:nvPr/>
        </p:nvSpPr>
        <p:spPr>
          <a:xfrm>
            <a:off x="6822675" y="3554650"/>
            <a:ext cx="1959300" cy="150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53"/>
          <p:cNvPicPr preferRelativeResize="0"/>
          <p:nvPr/>
        </p:nvPicPr>
        <p:blipFill>
          <a:blip r:embed="rId3">
            <a:alphaModFix/>
          </a:blip>
          <a:stretch>
            <a:fillRect/>
          </a:stretch>
        </p:blipFill>
        <p:spPr>
          <a:xfrm>
            <a:off x="6822675" y="3554649"/>
            <a:ext cx="1959225" cy="174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4"/>
          <p:cNvSpPr/>
          <p:nvPr/>
        </p:nvSpPr>
        <p:spPr>
          <a:xfrm>
            <a:off x="708480" y="331920"/>
            <a:ext cx="7726680" cy="959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FFFFFF"/>
                </a:solidFill>
                <a:latin typeface="Proxima Nova"/>
                <a:ea typeface="Proxima Nova"/>
                <a:cs typeface="Proxima Nova"/>
                <a:sym typeface="Proxima Nova"/>
              </a:rPr>
              <a:t>Implementaciones de la Lightning Network:</a:t>
            </a:r>
            <a:endParaRPr b="0" i="0" sz="3000" u="none" cap="none" strike="noStrike">
              <a:latin typeface="Arial"/>
              <a:ea typeface="Arial"/>
              <a:cs typeface="Arial"/>
              <a:sym typeface="Arial"/>
            </a:endParaRPr>
          </a:p>
        </p:txBody>
      </p:sp>
      <p:sp>
        <p:nvSpPr>
          <p:cNvPr id="319" name="Google Shape;319;p54"/>
          <p:cNvSpPr/>
          <p:nvPr/>
        </p:nvSpPr>
        <p:spPr>
          <a:xfrm>
            <a:off x="497880" y="1647360"/>
            <a:ext cx="8212800" cy="293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Existen actualmente 8 implementaciones distintas:</a:t>
            </a:r>
            <a:endParaRPr b="0" i="0" sz="1800" u="none" cap="none" strike="noStrike">
              <a:latin typeface="Arial"/>
              <a:ea typeface="Arial"/>
              <a:cs typeface="Arial"/>
              <a:sym typeface="Arial"/>
            </a:endParaRPr>
          </a:p>
          <a:p>
            <a:pPr indent="0" lvl="0" marL="0" marR="0" rtl="0" algn="l">
              <a:lnSpc>
                <a:spcPct val="115000"/>
              </a:lnSpc>
              <a:spcBef>
                <a:spcPts val="0"/>
              </a:spcBef>
              <a:spcAft>
                <a:spcPts val="0"/>
              </a:spcAft>
              <a:buNone/>
            </a:pPr>
            <a:br>
              <a:rPr b="0" i="0" lang="en-US" sz="1800" u="none" cap="none" strike="noStrike">
                <a:latin typeface="Arial"/>
                <a:ea typeface="Arial"/>
                <a:cs typeface="Arial"/>
                <a:sym typeface="Arial"/>
              </a:rPr>
            </a:br>
            <a:r>
              <a:rPr b="0" i="0" lang="en-US" sz="1400" u="none" cap="none" strike="noStrike">
                <a:solidFill>
                  <a:srgbClr val="FFFFFF"/>
                </a:solidFill>
                <a:latin typeface="Arial"/>
                <a:ea typeface="Arial"/>
                <a:cs typeface="Arial"/>
                <a:sym typeface="Arial"/>
              </a:rPr>
              <a:t>1. LND (Go), desarrollada por Lightning Labs → </a:t>
            </a:r>
            <a:r>
              <a:rPr b="0" i="0" lang="en-US" sz="1100" u="sng" cap="none" strike="noStrike">
                <a:solidFill>
                  <a:srgbClr val="980000"/>
                </a:solidFill>
                <a:latin typeface="Arial"/>
                <a:ea typeface="Arial"/>
                <a:cs typeface="Arial"/>
                <a:sym typeface="Arial"/>
                <a:hlinkClick r:id="rId3"/>
              </a:rPr>
              <a:t>https://github.com/lightningnetwork/lnd</a:t>
            </a:r>
            <a:endParaRPr b="0" i="0" sz="1100" u="none" cap="none" strike="noStrike">
              <a:solidFill>
                <a:srgbClr val="980000"/>
              </a:solidFill>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2. c-lightning (C), desarrollada por Blockstream →</a:t>
            </a:r>
            <a:r>
              <a:rPr b="0" i="0" lang="en-US" sz="1400" u="none" cap="none" strike="noStrike">
                <a:solidFill>
                  <a:srgbClr val="980000"/>
                </a:solidFill>
                <a:latin typeface="Arial"/>
                <a:ea typeface="Arial"/>
                <a:cs typeface="Arial"/>
                <a:sym typeface="Arial"/>
              </a:rPr>
              <a:t> </a:t>
            </a:r>
            <a:r>
              <a:rPr b="0" i="0" lang="en-US" sz="1100" u="sng" cap="none" strike="noStrike">
                <a:solidFill>
                  <a:srgbClr val="980000"/>
                </a:solidFill>
                <a:latin typeface="Arial"/>
                <a:ea typeface="Arial"/>
                <a:cs typeface="Arial"/>
                <a:sym typeface="Arial"/>
                <a:hlinkClick r:id="rId4"/>
              </a:rPr>
              <a:t>https://github.com/ElementsProject/lightning</a:t>
            </a:r>
            <a:endParaRPr b="0" i="0" sz="1100" u="none" cap="none" strike="noStrike">
              <a:solidFill>
                <a:srgbClr val="980000"/>
              </a:solidFill>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3. Eclair (Scala), por ACINQ → </a:t>
            </a:r>
            <a:r>
              <a:rPr b="0" i="0" lang="en-US" sz="1100" u="sng" cap="none" strike="noStrike">
                <a:solidFill>
                  <a:srgbClr val="980000"/>
                </a:solidFill>
                <a:latin typeface="Arial"/>
                <a:ea typeface="Arial"/>
                <a:cs typeface="Arial"/>
                <a:sym typeface="Arial"/>
                <a:hlinkClick r:id="rId5"/>
              </a:rPr>
              <a:t>https://github.com/ACINQ/eclair</a:t>
            </a:r>
            <a:endParaRPr b="0" i="0" sz="1100" u="none" cap="none" strike="noStrike">
              <a:solidFill>
                <a:srgbClr val="98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Menos usadas:</a:t>
            </a:r>
            <a:endParaRPr b="0" i="0" sz="14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4. Electrum (Javascript)</a:t>
            </a:r>
            <a:endParaRPr b="0" i="0" sz="14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5. Ptarmigan (C)</a:t>
            </a:r>
            <a:endParaRPr b="0" i="0" sz="14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6. BLW (Scala)</a:t>
            </a:r>
            <a:endParaRPr b="0" i="0" sz="14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7. Rust-Lightning (Rust)</a:t>
            </a:r>
            <a:endParaRPr b="0" i="0" sz="14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1400" u="none" cap="none" strike="noStrike">
                <a:solidFill>
                  <a:srgbClr val="FFFFFF"/>
                </a:solidFill>
                <a:latin typeface="Arial"/>
                <a:ea typeface="Arial"/>
                <a:cs typeface="Arial"/>
                <a:sym typeface="Arial"/>
              </a:rPr>
              <a:t>8. Lpd (Rust)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pic>
        <p:nvPicPr>
          <p:cNvPr id="320" name="Google Shape;320;p54"/>
          <p:cNvPicPr preferRelativeResize="0"/>
          <p:nvPr/>
        </p:nvPicPr>
        <p:blipFill>
          <a:blip r:embed="rId6">
            <a:alphaModFix/>
          </a:blip>
          <a:stretch>
            <a:fillRect/>
          </a:stretch>
        </p:blipFill>
        <p:spPr>
          <a:xfrm>
            <a:off x="7224450" y="1375975"/>
            <a:ext cx="1486100" cy="450700"/>
          </a:xfrm>
          <a:prstGeom prst="rect">
            <a:avLst/>
          </a:prstGeom>
          <a:noFill/>
          <a:ln>
            <a:noFill/>
          </a:ln>
        </p:spPr>
      </p:pic>
      <p:pic>
        <p:nvPicPr>
          <p:cNvPr id="321" name="Google Shape;321;p54"/>
          <p:cNvPicPr preferRelativeResize="0"/>
          <p:nvPr/>
        </p:nvPicPr>
        <p:blipFill>
          <a:blip r:embed="rId7">
            <a:alphaModFix/>
          </a:blip>
          <a:stretch>
            <a:fillRect/>
          </a:stretch>
        </p:blipFill>
        <p:spPr>
          <a:xfrm>
            <a:off x="7634323" y="2342177"/>
            <a:ext cx="1076225" cy="688650"/>
          </a:xfrm>
          <a:prstGeom prst="rect">
            <a:avLst/>
          </a:prstGeom>
          <a:noFill/>
          <a:ln>
            <a:noFill/>
          </a:ln>
        </p:spPr>
      </p:pic>
      <p:pic>
        <p:nvPicPr>
          <p:cNvPr id="322" name="Google Shape;322;p54"/>
          <p:cNvPicPr preferRelativeResize="0"/>
          <p:nvPr/>
        </p:nvPicPr>
        <p:blipFill>
          <a:blip r:embed="rId8">
            <a:alphaModFix/>
          </a:blip>
          <a:stretch>
            <a:fillRect/>
          </a:stretch>
        </p:blipFill>
        <p:spPr>
          <a:xfrm>
            <a:off x="6044225" y="3112299"/>
            <a:ext cx="778125" cy="759250"/>
          </a:xfrm>
          <a:prstGeom prst="rect">
            <a:avLst/>
          </a:prstGeom>
          <a:noFill/>
          <a:ln>
            <a:noFill/>
          </a:ln>
        </p:spPr>
      </p:pic>
      <p:pic>
        <p:nvPicPr>
          <p:cNvPr id="323" name="Google Shape;323;p54"/>
          <p:cNvPicPr preferRelativeResize="0"/>
          <p:nvPr/>
        </p:nvPicPr>
        <p:blipFill>
          <a:blip r:embed="rId9">
            <a:alphaModFix/>
          </a:blip>
          <a:stretch>
            <a:fillRect/>
          </a:stretch>
        </p:blipFill>
        <p:spPr>
          <a:xfrm>
            <a:off x="7345352" y="4081325"/>
            <a:ext cx="1485166" cy="688650"/>
          </a:xfrm>
          <a:prstGeom prst="rect">
            <a:avLst/>
          </a:prstGeom>
          <a:noFill/>
          <a:ln>
            <a:noFill/>
          </a:ln>
        </p:spPr>
      </p:pic>
      <p:pic>
        <p:nvPicPr>
          <p:cNvPr id="324" name="Google Shape;324;p54"/>
          <p:cNvPicPr preferRelativeResize="0"/>
          <p:nvPr/>
        </p:nvPicPr>
        <p:blipFill>
          <a:blip r:embed="rId10">
            <a:alphaModFix/>
          </a:blip>
          <a:stretch>
            <a:fillRect/>
          </a:stretch>
        </p:blipFill>
        <p:spPr>
          <a:xfrm>
            <a:off x="5787325" y="4586160"/>
            <a:ext cx="1157475" cy="2525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5"/>
          <p:cNvSpPr txBox="1"/>
          <p:nvPr/>
        </p:nvSpPr>
        <p:spPr>
          <a:xfrm>
            <a:off x="510480" y="1257480"/>
            <a:ext cx="8122680" cy="15883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FFFFFF"/>
                </a:solidFill>
                <a:latin typeface="Proxima Nova"/>
                <a:ea typeface="Proxima Nova"/>
                <a:cs typeface="Proxima Nova"/>
                <a:sym typeface="Proxima Nova"/>
              </a:rPr>
              <a:t>3. Funcionamiento de la Lightning Network</a:t>
            </a:r>
            <a:endParaRPr b="0" i="0" sz="4800" u="none" cap="none" strike="noStrike">
              <a:solidFill>
                <a:srgbClr val="000000"/>
              </a:solidFill>
              <a:latin typeface="Arial"/>
              <a:ea typeface="Arial"/>
              <a:cs typeface="Arial"/>
              <a:sym typeface="Arial"/>
            </a:endParaRPr>
          </a:p>
        </p:txBody>
      </p:sp>
      <p:sp>
        <p:nvSpPr>
          <p:cNvPr id="330" name="Google Shape;330;p55"/>
          <p:cNvSpPr txBox="1"/>
          <p:nvPr/>
        </p:nvSpPr>
        <p:spPr>
          <a:xfrm>
            <a:off x="510480" y="3182400"/>
            <a:ext cx="8122680" cy="629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La LN desde dentro: canales, invoices, hubs, nodos... </a:t>
            </a:r>
            <a:endParaRPr b="0" i="0" sz="24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6"/>
          <p:cNvSpPr txBox="1"/>
          <p:nvPr/>
        </p:nvSpPr>
        <p:spPr>
          <a:xfrm>
            <a:off x="2894725" y="122500"/>
            <a:ext cx="5212200" cy="657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000">
                <a:solidFill>
                  <a:srgbClr val="FFFFFF"/>
                </a:solidFill>
              </a:rPr>
              <a:t>¿Cómo funciona un canal?</a:t>
            </a:r>
            <a:endParaRPr b="0" sz="2000" strike="noStrike">
              <a:solidFill>
                <a:srgbClr val="FFFFFF"/>
              </a:solidFill>
              <a:latin typeface="Arial"/>
              <a:ea typeface="Arial"/>
              <a:cs typeface="Arial"/>
              <a:sym typeface="Arial"/>
            </a:endParaRPr>
          </a:p>
        </p:txBody>
      </p:sp>
      <p:pic>
        <p:nvPicPr>
          <p:cNvPr id="336" name="Google Shape;336;p56"/>
          <p:cNvPicPr preferRelativeResize="0"/>
          <p:nvPr/>
        </p:nvPicPr>
        <p:blipFill rotWithShape="1">
          <a:blip r:embed="rId3">
            <a:alphaModFix/>
          </a:blip>
          <a:srcRect b="0" l="0" r="0" t="0"/>
          <a:stretch/>
        </p:blipFill>
        <p:spPr>
          <a:xfrm rot="5402401">
            <a:off x="3635971" y="863565"/>
            <a:ext cx="1400909" cy="1491522"/>
          </a:xfrm>
          <a:prstGeom prst="rect">
            <a:avLst/>
          </a:prstGeom>
          <a:noFill/>
          <a:ln>
            <a:noFill/>
          </a:ln>
        </p:spPr>
      </p:pic>
      <p:sp>
        <p:nvSpPr>
          <p:cNvPr id="337" name="Google Shape;337;p56"/>
          <p:cNvSpPr/>
          <p:nvPr/>
        </p:nvSpPr>
        <p:spPr>
          <a:xfrm>
            <a:off x="2180475" y="1025125"/>
            <a:ext cx="548700" cy="490500"/>
          </a:xfrm>
          <a:prstGeom prst="smileyFace">
            <a:avLst>
              <a:gd fmla="val 9282" name="adj"/>
            </a:avLst>
          </a:prstGeom>
          <a:solidFill>
            <a:srgbClr val="FFFF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6"/>
          <p:cNvSpPr/>
          <p:nvPr/>
        </p:nvSpPr>
        <p:spPr>
          <a:xfrm>
            <a:off x="6080757" y="996013"/>
            <a:ext cx="548700" cy="548700"/>
          </a:xfrm>
          <a:prstGeom prst="smileyFace">
            <a:avLst>
              <a:gd fmla="val 9282" name="adj"/>
            </a:avLst>
          </a:prstGeom>
          <a:solidFill>
            <a:srgbClr val="9A6704"/>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6"/>
          <p:cNvSpPr txBox="1"/>
          <p:nvPr/>
        </p:nvSpPr>
        <p:spPr>
          <a:xfrm>
            <a:off x="2180485" y="1645935"/>
            <a:ext cx="1020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FFFFFF"/>
                </a:solidFill>
                <a:latin typeface="Arial"/>
                <a:ea typeface="Arial"/>
                <a:cs typeface="Arial"/>
                <a:sym typeface="Arial"/>
              </a:rPr>
              <a:t>Alice</a:t>
            </a:r>
            <a:endParaRPr b="0" strike="noStrike">
              <a:solidFill>
                <a:srgbClr val="FFFFFF"/>
              </a:solidFill>
              <a:latin typeface="Arial"/>
              <a:ea typeface="Arial"/>
              <a:cs typeface="Arial"/>
              <a:sym typeface="Arial"/>
            </a:endParaRPr>
          </a:p>
        </p:txBody>
      </p:sp>
      <p:sp>
        <p:nvSpPr>
          <p:cNvPr id="340" name="Google Shape;340;p56"/>
          <p:cNvSpPr txBox="1"/>
          <p:nvPr/>
        </p:nvSpPr>
        <p:spPr>
          <a:xfrm>
            <a:off x="6080745" y="1645935"/>
            <a:ext cx="9144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FFFFFF"/>
                </a:solidFill>
                <a:latin typeface="Arial"/>
                <a:ea typeface="Arial"/>
                <a:cs typeface="Arial"/>
                <a:sym typeface="Arial"/>
              </a:rPr>
              <a:t>Bob</a:t>
            </a:r>
            <a:endParaRPr b="0" strike="noStrike">
              <a:solidFill>
                <a:srgbClr val="FFFFFF"/>
              </a:solidFill>
              <a:latin typeface="Arial"/>
              <a:ea typeface="Arial"/>
              <a:cs typeface="Arial"/>
              <a:sym typeface="Arial"/>
            </a:endParaRPr>
          </a:p>
        </p:txBody>
      </p:sp>
      <p:sp>
        <p:nvSpPr>
          <p:cNvPr id="341" name="Google Shape;341;p56"/>
          <p:cNvSpPr txBox="1"/>
          <p:nvPr/>
        </p:nvSpPr>
        <p:spPr>
          <a:xfrm>
            <a:off x="3688555" y="646930"/>
            <a:ext cx="13716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Canal</a:t>
            </a:r>
            <a:endParaRPr b="0" sz="1800" strike="noStrike">
              <a:solidFill>
                <a:srgbClr val="FFFFFF"/>
              </a:solidFill>
              <a:latin typeface="Arial"/>
              <a:ea typeface="Arial"/>
              <a:cs typeface="Arial"/>
              <a:sym typeface="Arial"/>
            </a:endParaRPr>
          </a:p>
        </p:txBody>
      </p:sp>
      <p:cxnSp>
        <p:nvCxnSpPr>
          <p:cNvPr id="342" name="Google Shape;342;p56"/>
          <p:cNvCxnSpPr/>
          <p:nvPr/>
        </p:nvCxnSpPr>
        <p:spPr>
          <a:xfrm>
            <a:off x="2957032" y="1254820"/>
            <a:ext cx="2834700" cy="0"/>
          </a:xfrm>
          <a:prstGeom prst="straightConnector1">
            <a:avLst/>
          </a:prstGeom>
          <a:noFill/>
          <a:ln cap="flat" cmpd="sng" w="9525">
            <a:solidFill>
              <a:srgbClr val="FFFFFF"/>
            </a:solidFill>
            <a:prstDash val="solid"/>
            <a:round/>
            <a:headEnd len="sm" w="sm" type="none"/>
            <a:tailEnd len="med" w="med" type="triangle"/>
          </a:ln>
        </p:spPr>
      </p:cxnSp>
      <p:sp>
        <p:nvSpPr>
          <p:cNvPr id="343" name="Google Shape;343;p56"/>
          <p:cNvSpPr txBox="1"/>
          <p:nvPr/>
        </p:nvSpPr>
        <p:spPr>
          <a:xfrm>
            <a:off x="265425" y="908350"/>
            <a:ext cx="16872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1.Condición previa: los dos usuarios están operando nodos distintos de LN y uno de los dos tiene que ser público</a:t>
            </a:r>
            <a:endParaRPr sz="1200">
              <a:solidFill>
                <a:srgbClr val="FFFFFF"/>
              </a:solidFill>
            </a:endParaRPr>
          </a:p>
        </p:txBody>
      </p:sp>
      <p:sp>
        <p:nvSpPr>
          <p:cNvPr id="344" name="Google Shape;344;p56"/>
          <p:cNvSpPr txBox="1"/>
          <p:nvPr/>
        </p:nvSpPr>
        <p:spPr>
          <a:xfrm>
            <a:off x="360425" y="2518450"/>
            <a:ext cx="1621800" cy="9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2.Alice </a:t>
            </a:r>
            <a:r>
              <a:rPr i="1" lang="en-US" sz="1200">
                <a:solidFill>
                  <a:srgbClr val="FFFFFF"/>
                </a:solidFill>
              </a:rPr>
              <a:t>stakea</a:t>
            </a:r>
            <a:r>
              <a:rPr lang="en-US" sz="1200">
                <a:solidFill>
                  <a:srgbClr val="FFFFFF"/>
                </a:solidFill>
              </a:rPr>
              <a:t> 10 sat para abrir un canal con Bob (1)</a:t>
            </a:r>
            <a:endParaRPr sz="1200">
              <a:solidFill>
                <a:srgbClr val="FFFFFF"/>
              </a:solidFill>
            </a:endParaRPr>
          </a:p>
        </p:txBody>
      </p:sp>
      <p:sp>
        <p:nvSpPr>
          <p:cNvPr id="345" name="Google Shape;345;p56"/>
          <p:cNvSpPr txBox="1"/>
          <p:nvPr/>
        </p:nvSpPr>
        <p:spPr>
          <a:xfrm>
            <a:off x="7201125" y="812475"/>
            <a:ext cx="16872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4.Bob tiene que esperar a que Alice le mande algo de esos 10 sat para poder usar ese canal en el sentido contrario (1)</a:t>
            </a:r>
            <a:endParaRPr sz="1200">
              <a:solidFill>
                <a:srgbClr val="FFFFFF"/>
              </a:solidFill>
            </a:endParaRPr>
          </a:p>
        </p:txBody>
      </p:sp>
      <p:sp>
        <p:nvSpPr>
          <p:cNvPr id="346" name="Google Shape;346;p56"/>
          <p:cNvSpPr txBox="1"/>
          <p:nvPr/>
        </p:nvSpPr>
        <p:spPr>
          <a:xfrm>
            <a:off x="360425" y="3562375"/>
            <a:ext cx="13716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3.Alice puede mandarle ahora a Bob máximo 10 sat, de los que ha </a:t>
            </a:r>
            <a:r>
              <a:rPr i="1" lang="en-US" sz="1200">
                <a:solidFill>
                  <a:srgbClr val="FFFFFF"/>
                </a:solidFill>
              </a:rPr>
              <a:t>stakeado </a:t>
            </a:r>
            <a:r>
              <a:rPr lang="en-US" sz="1200">
                <a:solidFill>
                  <a:srgbClr val="FFFFFF"/>
                </a:solidFill>
              </a:rPr>
              <a:t>(1)</a:t>
            </a:r>
            <a:endParaRPr sz="1200">
              <a:solidFill>
                <a:srgbClr val="FFFFFF"/>
              </a:solidFill>
            </a:endParaRPr>
          </a:p>
        </p:txBody>
      </p:sp>
      <p:pic>
        <p:nvPicPr>
          <p:cNvPr id="347" name="Google Shape;347;p56"/>
          <p:cNvPicPr preferRelativeResize="0"/>
          <p:nvPr/>
        </p:nvPicPr>
        <p:blipFill>
          <a:blip r:embed="rId4">
            <a:alphaModFix/>
          </a:blip>
          <a:stretch>
            <a:fillRect/>
          </a:stretch>
        </p:blipFill>
        <p:spPr>
          <a:xfrm rot="5400000">
            <a:off x="4062050" y="3767890"/>
            <a:ext cx="548700" cy="1583411"/>
          </a:xfrm>
          <a:prstGeom prst="rect">
            <a:avLst/>
          </a:prstGeom>
          <a:noFill/>
          <a:ln>
            <a:noFill/>
          </a:ln>
        </p:spPr>
      </p:pic>
      <p:cxnSp>
        <p:nvCxnSpPr>
          <p:cNvPr id="348" name="Google Shape;348;p56"/>
          <p:cNvCxnSpPr/>
          <p:nvPr/>
        </p:nvCxnSpPr>
        <p:spPr>
          <a:xfrm>
            <a:off x="2998257" y="4119320"/>
            <a:ext cx="2834700" cy="0"/>
          </a:xfrm>
          <a:prstGeom prst="straightConnector1">
            <a:avLst/>
          </a:prstGeom>
          <a:noFill/>
          <a:ln cap="flat" cmpd="sng" w="9525">
            <a:solidFill>
              <a:srgbClr val="FFFFFF"/>
            </a:solidFill>
            <a:prstDash val="solid"/>
            <a:round/>
            <a:headEnd len="sm" w="sm" type="none"/>
            <a:tailEnd len="med" w="med" type="triangle"/>
          </a:ln>
        </p:spPr>
      </p:cxnSp>
      <p:cxnSp>
        <p:nvCxnSpPr>
          <p:cNvPr id="349" name="Google Shape;349;p56"/>
          <p:cNvCxnSpPr/>
          <p:nvPr/>
        </p:nvCxnSpPr>
        <p:spPr>
          <a:xfrm rot="10800000">
            <a:off x="2839825" y="4123050"/>
            <a:ext cx="237000" cy="0"/>
          </a:xfrm>
          <a:prstGeom prst="straightConnector1">
            <a:avLst/>
          </a:prstGeom>
          <a:noFill/>
          <a:ln cap="flat" cmpd="sng" w="9525">
            <a:solidFill>
              <a:srgbClr val="FFFFFF"/>
            </a:solidFill>
            <a:prstDash val="solid"/>
            <a:round/>
            <a:headEnd len="med" w="med" type="none"/>
            <a:tailEnd len="med" w="med" type="triangle"/>
          </a:ln>
        </p:spPr>
      </p:cxnSp>
      <p:sp>
        <p:nvSpPr>
          <p:cNvPr id="350" name="Google Shape;350;p56"/>
          <p:cNvSpPr txBox="1"/>
          <p:nvPr/>
        </p:nvSpPr>
        <p:spPr>
          <a:xfrm>
            <a:off x="7233825" y="2606475"/>
            <a:ext cx="1621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5. Alice le envía 5 sat a Bob (2)</a:t>
            </a:r>
            <a:endParaRPr sz="1200">
              <a:solidFill>
                <a:srgbClr val="FFFFFF"/>
              </a:solidFill>
            </a:endParaRPr>
          </a:p>
        </p:txBody>
      </p:sp>
      <p:sp>
        <p:nvSpPr>
          <p:cNvPr id="351" name="Google Shape;351;p56"/>
          <p:cNvSpPr/>
          <p:nvPr/>
        </p:nvSpPr>
        <p:spPr>
          <a:xfrm>
            <a:off x="6080757" y="3792850"/>
            <a:ext cx="548700" cy="548700"/>
          </a:xfrm>
          <a:prstGeom prst="smileyFace">
            <a:avLst>
              <a:gd fmla="val 9282" name="adj"/>
            </a:avLst>
          </a:prstGeom>
          <a:solidFill>
            <a:srgbClr val="9A6704"/>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6"/>
          <p:cNvSpPr/>
          <p:nvPr/>
        </p:nvSpPr>
        <p:spPr>
          <a:xfrm>
            <a:off x="2201762" y="3877800"/>
            <a:ext cx="548700" cy="490500"/>
          </a:xfrm>
          <a:prstGeom prst="smileyFace">
            <a:avLst>
              <a:gd fmla="val 9282" name="adj"/>
            </a:avLst>
          </a:prstGeom>
          <a:solidFill>
            <a:srgbClr val="FFFF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txBox="1"/>
          <p:nvPr/>
        </p:nvSpPr>
        <p:spPr>
          <a:xfrm>
            <a:off x="3590125" y="1410725"/>
            <a:ext cx="6873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10 sat</a:t>
            </a:r>
            <a:endParaRPr/>
          </a:p>
        </p:txBody>
      </p:sp>
      <p:sp>
        <p:nvSpPr>
          <p:cNvPr id="354" name="Google Shape;354;p56"/>
          <p:cNvSpPr txBox="1"/>
          <p:nvPr/>
        </p:nvSpPr>
        <p:spPr>
          <a:xfrm>
            <a:off x="3745025" y="4431175"/>
            <a:ext cx="5931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 sat</a:t>
            </a:r>
            <a:endParaRPr/>
          </a:p>
        </p:txBody>
      </p:sp>
      <p:sp>
        <p:nvSpPr>
          <p:cNvPr id="355" name="Google Shape;355;p56"/>
          <p:cNvSpPr/>
          <p:nvPr/>
        </p:nvSpPr>
        <p:spPr>
          <a:xfrm>
            <a:off x="2180487" y="2689713"/>
            <a:ext cx="548700" cy="490500"/>
          </a:xfrm>
          <a:prstGeom prst="smileyFace">
            <a:avLst>
              <a:gd fmla="val 9282" name="adj"/>
            </a:avLst>
          </a:prstGeom>
          <a:solidFill>
            <a:srgbClr val="FFFF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6"/>
          <p:cNvSpPr/>
          <p:nvPr/>
        </p:nvSpPr>
        <p:spPr>
          <a:xfrm>
            <a:off x="6080757" y="2689725"/>
            <a:ext cx="548700" cy="548700"/>
          </a:xfrm>
          <a:prstGeom prst="smileyFace">
            <a:avLst>
              <a:gd fmla="val 9282" name="adj"/>
            </a:avLst>
          </a:prstGeom>
          <a:solidFill>
            <a:srgbClr val="9A6704"/>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56"/>
          <p:cNvCxnSpPr/>
          <p:nvPr/>
        </p:nvCxnSpPr>
        <p:spPr>
          <a:xfrm>
            <a:off x="2894732" y="2898632"/>
            <a:ext cx="2834700" cy="0"/>
          </a:xfrm>
          <a:prstGeom prst="straightConnector1">
            <a:avLst/>
          </a:prstGeom>
          <a:noFill/>
          <a:ln cap="flat" cmpd="sng" w="9525">
            <a:solidFill>
              <a:srgbClr val="FFFFFF"/>
            </a:solidFill>
            <a:prstDash val="solid"/>
            <a:round/>
            <a:headEnd len="sm" w="sm" type="none"/>
            <a:tailEnd len="med" w="med" type="triangle"/>
          </a:ln>
        </p:spPr>
      </p:cxnSp>
      <p:sp>
        <p:nvSpPr>
          <p:cNvPr id="358" name="Google Shape;358;p56"/>
          <p:cNvSpPr/>
          <p:nvPr/>
        </p:nvSpPr>
        <p:spPr>
          <a:xfrm>
            <a:off x="2666550" y="2439162"/>
            <a:ext cx="3365800" cy="321000"/>
          </a:xfrm>
          <a:custGeom>
            <a:rect b="b" l="l" r="r" t="t"/>
            <a:pathLst>
              <a:path extrusionOk="0" h="12840" w="134632">
                <a:moveTo>
                  <a:pt x="0" y="10943"/>
                </a:moveTo>
                <a:cubicBezTo>
                  <a:pt x="9323" y="9126"/>
                  <a:pt x="33500" y="-276"/>
                  <a:pt x="55939" y="40"/>
                </a:cubicBezTo>
                <a:cubicBezTo>
                  <a:pt x="78378" y="356"/>
                  <a:pt x="121517" y="10707"/>
                  <a:pt x="134632" y="12840"/>
                </a:cubicBezTo>
              </a:path>
            </a:pathLst>
          </a:custGeom>
          <a:noFill/>
          <a:ln cap="flat" cmpd="sng" w="9525">
            <a:solidFill>
              <a:srgbClr val="FFFFFF"/>
            </a:solidFill>
            <a:prstDash val="solid"/>
            <a:round/>
            <a:headEnd len="sm" w="sm" type="none"/>
            <a:tailEnd len="med" w="med" type="triangle"/>
          </a:ln>
        </p:spPr>
      </p:sp>
      <p:sp>
        <p:nvSpPr>
          <p:cNvPr id="359" name="Google Shape;359;p56"/>
          <p:cNvSpPr txBox="1"/>
          <p:nvPr/>
        </p:nvSpPr>
        <p:spPr>
          <a:xfrm>
            <a:off x="3828000" y="2487550"/>
            <a:ext cx="593100" cy="1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5 sat</a:t>
            </a:r>
            <a:endParaRPr sz="1200">
              <a:solidFill>
                <a:srgbClr val="FFFFFF"/>
              </a:solidFill>
            </a:endParaRPr>
          </a:p>
        </p:txBody>
      </p:sp>
      <p:sp>
        <p:nvSpPr>
          <p:cNvPr id="360" name="Google Shape;360;p56"/>
          <p:cNvSpPr txBox="1"/>
          <p:nvPr/>
        </p:nvSpPr>
        <p:spPr>
          <a:xfrm>
            <a:off x="7253025" y="3688375"/>
            <a:ext cx="1583400" cy="9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6. </a:t>
            </a:r>
            <a:r>
              <a:rPr lang="en-US" sz="1200">
                <a:solidFill>
                  <a:srgbClr val="FFFFFF"/>
                </a:solidFill>
              </a:rPr>
              <a:t>Ahora Bob puede usar ese mismo canal para enviarle 5 sat a Alice (3)</a:t>
            </a:r>
            <a:endParaRPr sz="1200">
              <a:solidFill>
                <a:srgbClr val="FFFFFF"/>
              </a:solidFill>
            </a:endParaRPr>
          </a:p>
          <a:p>
            <a:pPr indent="0" lvl="0" marL="0" rtl="0" algn="l">
              <a:spcBef>
                <a:spcPts val="0"/>
              </a:spcBef>
              <a:spcAft>
                <a:spcPts val="0"/>
              </a:spcAft>
              <a:buNone/>
            </a:pPr>
            <a:r>
              <a:t/>
            </a:r>
            <a:endParaRPr/>
          </a:p>
        </p:txBody>
      </p:sp>
      <p:sp>
        <p:nvSpPr>
          <p:cNvPr id="361" name="Google Shape;361;p56"/>
          <p:cNvSpPr txBox="1"/>
          <p:nvPr/>
        </p:nvSpPr>
        <p:spPr>
          <a:xfrm>
            <a:off x="1952625" y="548625"/>
            <a:ext cx="5931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1.</a:t>
            </a:r>
            <a:r>
              <a:rPr lang="en-US"/>
              <a:t>...</a:t>
            </a:r>
            <a:endParaRPr/>
          </a:p>
        </p:txBody>
      </p:sp>
      <p:sp>
        <p:nvSpPr>
          <p:cNvPr id="362" name="Google Shape;362;p56"/>
          <p:cNvSpPr txBox="1"/>
          <p:nvPr/>
        </p:nvSpPr>
        <p:spPr>
          <a:xfrm>
            <a:off x="1952625" y="2097250"/>
            <a:ext cx="5931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2</a:t>
            </a:r>
            <a:r>
              <a:rPr lang="en-US" sz="1600">
                <a:solidFill>
                  <a:srgbClr val="FFFFFF"/>
                </a:solidFill>
              </a:rPr>
              <a:t>.</a:t>
            </a:r>
            <a:r>
              <a:rPr lang="en-US"/>
              <a:t>...</a:t>
            </a:r>
            <a:endParaRPr/>
          </a:p>
        </p:txBody>
      </p:sp>
      <p:sp>
        <p:nvSpPr>
          <p:cNvPr id="363" name="Google Shape;363;p56"/>
          <p:cNvSpPr txBox="1"/>
          <p:nvPr/>
        </p:nvSpPr>
        <p:spPr>
          <a:xfrm>
            <a:off x="1952625" y="3355913"/>
            <a:ext cx="5931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3</a:t>
            </a:r>
            <a:r>
              <a:rPr lang="en-US" sz="1600">
                <a:solidFill>
                  <a:srgbClr val="FFFFFF"/>
                </a:solidFill>
              </a:rPr>
              <a:t>.</a:t>
            </a:r>
            <a:r>
              <a:rPr lang="en-U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p:nvPr/>
        </p:nvSpPr>
        <p:spPr>
          <a:xfrm>
            <a:off x="2943905" y="253280"/>
            <a:ext cx="7110600" cy="86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¿Qué es un invoice?</a:t>
            </a:r>
            <a:endParaRPr b="0" i="0" sz="2400" u="none" cap="none" strike="noStrike">
              <a:latin typeface="Arial"/>
              <a:ea typeface="Arial"/>
              <a:cs typeface="Arial"/>
              <a:sym typeface="Arial"/>
            </a:endParaRPr>
          </a:p>
        </p:txBody>
      </p:sp>
      <p:sp>
        <p:nvSpPr>
          <p:cNvPr id="369" name="Google Shape;369;p57"/>
          <p:cNvSpPr txBox="1"/>
          <p:nvPr/>
        </p:nvSpPr>
        <p:spPr>
          <a:xfrm>
            <a:off x="692100" y="3017975"/>
            <a:ext cx="20640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rPr>
              <a:t>Ejemplo de invoice:</a:t>
            </a:r>
            <a:endParaRPr sz="1000">
              <a:solidFill>
                <a:srgbClr val="FFFFFF"/>
              </a:solidFill>
            </a:endParaRPr>
          </a:p>
        </p:txBody>
      </p:sp>
      <p:pic>
        <p:nvPicPr>
          <p:cNvPr id="370" name="Google Shape;370;p57"/>
          <p:cNvPicPr preferRelativeResize="0"/>
          <p:nvPr/>
        </p:nvPicPr>
        <p:blipFill>
          <a:blip r:embed="rId3">
            <a:alphaModFix/>
          </a:blip>
          <a:stretch>
            <a:fillRect/>
          </a:stretch>
        </p:blipFill>
        <p:spPr>
          <a:xfrm>
            <a:off x="132413" y="3323475"/>
            <a:ext cx="2492625" cy="996025"/>
          </a:xfrm>
          <a:prstGeom prst="rect">
            <a:avLst/>
          </a:prstGeom>
          <a:noFill/>
          <a:ln>
            <a:noFill/>
          </a:ln>
        </p:spPr>
      </p:pic>
      <p:sp>
        <p:nvSpPr>
          <p:cNvPr id="371" name="Google Shape;371;p57"/>
          <p:cNvSpPr txBox="1"/>
          <p:nvPr/>
        </p:nvSpPr>
        <p:spPr>
          <a:xfrm>
            <a:off x="428625" y="802650"/>
            <a:ext cx="80238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En el ejemplo anterior, Bob le tiene que pasar un invoice a Alice para recibir los 5 sat.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Del inglés </a:t>
            </a:r>
            <a:r>
              <a:rPr i="1" lang="en-US">
                <a:solidFill>
                  <a:srgbClr val="FFFFFF"/>
                </a:solidFill>
              </a:rPr>
              <a:t>invoice</a:t>
            </a:r>
            <a:r>
              <a:rPr lang="en-US">
                <a:solidFill>
                  <a:srgbClr val="FFFFFF"/>
                </a:solidFill>
              </a:rPr>
              <a:t>, ‘factura’.</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Es lo más parecido a una address o dirección como las conocemos en la blockchain.</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Puede caducar, a diferencia de una address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Contiene muchísimos </a:t>
            </a:r>
            <a:r>
              <a:rPr i="1" lang="en-US">
                <a:solidFill>
                  <a:srgbClr val="FFFFFF"/>
                </a:solidFill>
              </a:rPr>
              <a:t>metadatos</a:t>
            </a:r>
            <a:r>
              <a:rPr lang="en-US">
                <a:solidFill>
                  <a:srgbClr val="FFFFFF"/>
                </a:solidFill>
              </a:rPr>
              <a:t>, entre los cuales:</a:t>
            </a:r>
            <a:endParaRPr>
              <a:solidFill>
                <a:srgbClr val="FFFFFF"/>
              </a:solidFill>
            </a:endParaRPr>
          </a:p>
          <a:p>
            <a:pPr indent="0" lvl="0" marL="0" rtl="0" algn="l">
              <a:spcBef>
                <a:spcPts val="0"/>
              </a:spcBef>
              <a:spcAft>
                <a:spcPts val="0"/>
              </a:spcAft>
              <a:buNone/>
            </a:pPr>
            <a:r>
              <a:rPr lang="en-US">
                <a:solidFill>
                  <a:srgbClr val="FFFFFF"/>
                </a:solidFill>
              </a:rPr>
              <a:t>					</a:t>
            </a:r>
            <a:endParaRPr>
              <a:solidFill>
                <a:srgbClr val="FFFFFF"/>
              </a:solidFill>
            </a:endParaRPr>
          </a:p>
        </p:txBody>
      </p:sp>
      <p:sp>
        <p:nvSpPr>
          <p:cNvPr id="372" name="Google Shape;372;p57"/>
          <p:cNvSpPr txBox="1"/>
          <p:nvPr/>
        </p:nvSpPr>
        <p:spPr>
          <a:xfrm>
            <a:off x="2948500" y="2833850"/>
            <a:ext cx="5602200" cy="2157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US">
                <a:solidFill>
                  <a:srgbClr val="FFFFFF"/>
                </a:solidFill>
              </a:rPr>
              <a:t>fecha de caducidad del invoice</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a:solidFill>
                  <a:srgbClr val="FFFFFF"/>
                </a:solidFill>
              </a:rPr>
              <a:t>fecha de creación</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a:solidFill>
                  <a:srgbClr val="FFFFFF"/>
                </a:solidFill>
              </a:rPr>
              <a:t>dirección de Bitcoin de emergencia en caso de que el pago no llegara (opcional)</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a:solidFill>
                  <a:srgbClr val="FFFFFF"/>
                </a:solidFill>
              </a:rPr>
              <a:t>la ID del nodo que va a recibir el invoice (opcional)</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a:solidFill>
                  <a:srgbClr val="FFFFFF"/>
                </a:solidFill>
              </a:rPr>
              <a:t>descripción o mensaje (opcional)</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a:solidFill>
                  <a:srgbClr val="FFFFFF"/>
                </a:solidFill>
              </a:rPr>
              <a:t>ruta sugerida para realizar el pago (opcional)</a:t>
            </a:r>
            <a:endParaRPr>
              <a:solidFill>
                <a:srgbClr val="FFFFFF"/>
              </a:solidFill>
            </a:endParaRPr>
          </a:p>
        </p:txBody>
      </p:sp>
      <p:sp>
        <p:nvSpPr>
          <p:cNvPr id="373" name="Google Shape;373;p57"/>
          <p:cNvSpPr txBox="1"/>
          <p:nvPr/>
        </p:nvSpPr>
        <p:spPr>
          <a:xfrm>
            <a:off x="93550" y="4319500"/>
            <a:ext cx="25704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El comienzo del hash, ‘lntb’, indica que es un invoice ligado a la testnet de Bitcoin.</a:t>
            </a:r>
            <a:endParaRPr sz="800">
              <a:solidFill>
                <a:srgbClr val="FFFFFF"/>
              </a:solidFill>
            </a:endParaRPr>
          </a:p>
          <a:p>
            <a:pPr indent="0" lvl="0" marL="0" rtl="0" algn="ctr">
              <a:spcBef>
                <a:spcPts val="0"/>
              </a:spcBef>
              <a:spcAft>
                <a:spcPts val="0"/>
              </a:spcAft>
              <a:buNone/>
            </a:pPr>
            <a:r>
              <a:rPr lang="en-US" sz="800">
                <a:solidFill>
                  <a:srgbClr val="FFFFFF"/>
                </a:solidFill>
              </a:rPr>
              <a:t>Lo siguiente, ‘1u’, indica la cantidad requerida. En este caso 1 satoshi.</a:t>
            </a:r>
            <a:endParaRPr sz="800">
              <a:solidFill>
                <a:srgbClr val="FFFFFF"/>
              </a:solidFill>
            </a:endParaRPr>
          </a:p>
        </p:txBody>
      </p:sp>
      <p:pic>
        <p:nvPicPr>
          <p:cNvPr id="374" name="Google Shape;374;p57"/>
          <p:cNvPicPr preferRelativeResize="0"/>
          <p:nvPr/>
        </p:nvPicPr>
        <p:blipFill>
          <a:blip r:embed="rId4">
            <a:alphaModFix/>
          </a:blip>
          <a:stretch>
            <a:fillRect/>
          </a:stretch>
        </p:blipFill>
        <p:spPr>
          <a:xfrm>
            <a:off x="7349725" y="89475"/>
            <a:ext cx="1614100" cy="1614100"/>
          </a:xfrm>
          <a:prstGeom prst="rect">
            <a:avLst/>
          </a:prstGeom>
          <a:noFill/>
          <a:ln>
            <a:noFill/>
          </a:ln>
        </p:spPr>
      </p:pic>
      <p:sp>
        <p:nvSpPr>
          <p:cNvPr id="375" name="Google Shape;375;p57"/>
          <p:cNvSpPr txBox="1"/>
          <p:nvPr/>
        </p:nvSpPr>
        <p:spPr>
          <a:xfrm>
            <a:off x="6402175" y="2076738"/>
            <a:ext cx="2640000" cy="74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US">
                <a:solidFill>
                  <a:srgbClr val="FFFFFF"/>
                </a:solidFill>
              </a:rPr>
              <a:t>Nota</a:t>
            </a:r>
            <a:r>
              <a:rPr lang="en-US">
                <a:solidFill>
                  <a:srgbClr val="FFFFFF"/>
                </a:solidFill>
              </a:rPr>
              <a:t>: un invoice sólo se puede pagar si existe alguna ruta posible o bien si hay un canal directo con el emisor</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8"/>
          <p:cNvSpPr/>
          <p:nvPr/>
        </p:nvSpPr>
        <p:spPr>
          <a:xfrm>
            <a:off x="1090440" y="283320"/>
            <a:ext cx="7762320" cy="639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400" strike="noStrike">
                <a:solidFill>
                  <a:srgbClr val="FFFFFF"/>
                </a:solidFill>
                <a:latin typeface="Arial"/>
                <a:ea typeface="Arial"/>
                <a:cs typeface="Arial"/>
                <a:sym typeface="Arial"/>
              </a:rPr>
              <a:t>Transacciones dentro de la Lightning: a fondo</a:t>
            </a:r>
            <a:endParaRPr b="0" sz="2400" strike="noStrike">
              <a:latin typeface="Arial"/>
              <a:ea typeface="Arial"/>
              <a:cs typeface="Arial"/>
              <a:sym typeface="Arial"/>
            </a:endParaRPr>
          </a:p>
        </p:txBody>
      </p:sp>
      <p:pic>
        <p:nvPicPr>
          <p:cNvPr id="381" name="Google Shape;381;p58"/>
          <p:cNvPicPr preferRelativeResize="0"/>
          <p:nvPr/>
        </p:nvPicPr>
        <p:blipFill rotWithShape="1">
          <a:blip r:embed="rId3">
            <a:alphaModFix/>
          </a:blip>
          <a:srcRect b="0" l="0" r="0" t="0"/>
          <a:stretch/>
        </p:blipFill>
        <p:spPr>
          <a:xfrm>
            <a:off x="152280" y="1075680"/>
            <a:ext cx="8838720" cy="3727080"/>
          </a:xfrm>
          <a:prstGeom prst="rect">
            <a:avLst/>
          </a:prstGeom>
          <a:noFill/>
          <a:ln>
            <a:noFill/>
          </a:ln>
        </p:spPr>
      </p:pic>
      <p:sp>
        <p:nvSpPr>
          <p:cNvPr id="382" name="Google Shape;382;p58"/>
          <p:cNvSpPr/>
          <p:nvPr/>
        </p:nvSpPr>
        <p:spPr>
          <a:xfrm>
            <a:off x="2121480" y="1694880"/>
            <a:ext cx="1030680" cy="639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Tx de apertura del canal</a:t>
            </a:r>
            <a:endParaRPr b="0" sz="1400" strike="noStrike">
              <a:latin typeface="Arial"/>
              <a:ea typeface="Arial"/>
              <a:cs typeface="Arial"/>
              <a:sym typeface="Arial"/>
            </a:endParaRPr>
          </a:p>
        </p:txBody>
      </p:sp>
      <p:sp>
        <p:nvSpPr>
          <p:cNvPr id="383" name="Google Shape;383;p58"/>
          <p:cNvSpPr/>
          <p:nvPr/>
        </p:nvSpPr>
        <p:spPr>
          <a:xfrm>
            <a:off x="6399720" y="2334600"/>
            <a:ext cx="1089720" cy="533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Tx de cierre del canal</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p:txBody>
      </p:sp>
      <p:sp>
        <p:nvSpPr>
          <p:cNvPr id="384" name="Google Shape;384;p58"/>
          <p:cNvSpPr/>
          <p:nvPr/>
        </p:nvSpPr>
        <p:spPr>
          <a:xfrm>
            <a:off x="3069360" y="1075680"/>
            <a:ext cx="3116520" cy="2012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000000"/>
                </a:solidFill>
                <a:latin typeface="Proxima Nova"/>
                <a:ea typeface="Proxima Nova"/>
                <a:cs typeface="Proxima Nova"/>
                <a:sym typeface="Proxima Nova"/>
              </a:rPr>
              <a:t>El canal se mantiene abierto...</a:t>
            </a:r>
            <a:endParaRPr b="0" sz="1400" strike="noStrike">
              <a:latin typeface="Arial"/>
              <a:ea typeface="Arial"/>
              <a:cs typeface="Arial"/>
              <a:sym typeface="Arial"/>
            </a:endParaRPr>
          </a:p>
        </p:txBody>
      </p:sp>
      <p:sp>
        <p:nvSpPr>
          <p:cNvPr id="385" name="Google Shape;385;p58"/>
          <p:cNvSpPr/>
          <p:nvPr/>
        </p:nvSpPr>
        <p:spPr>
          <a:xfrm>
            <a:off x="1838880" y="4384080"/>
            <a:ext cx="4063680" cy="266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000000"/>
                </a:solidFill>
                <a:latin typeface="Proxima Nova"/>
                <a:ea typeface="Proxima Nova"/>
                <a:cs typeface="Proxima Nova"/>
                <a:sym typeface="Proxima Nova"/>
              </a:rPr>
              <a:t>Blockchain de Bitcoin</a:t>
            </a:r>
            <a:endParaRPr b="0" sz="1400" strike="noStrike">
              <a:latin typeface="Arial"/>
              <a:ea typeface="Arial"/>
              <a:cs typeface="Arial"/>
              <a:sym typeface="Arial"/>
            </a:endParaRPr>
          </a:p>
        </p:txBody>
      </p:sp>
      <p:pic>
        <p:nvPicPr>
          <p:cNvPr id="386" name="Google Shape;386;p58"/>
          <p:cNvPicPr preferRelativeResize="0"/>
          <p:nvPr/>
        </p:nvPicPr>
        <p:blipFill rotWithShape="1">
          <a:blip r:embed="rId4">
            <a:alphaModFix/>
          </a:blip>
          <a:srcRect b="0" l="0" r="0" t="0"/>
          <a:stretch/>
        </p:blipFill>
        <p:spPr>
          <a:xfrm>
            <a:off x="1441800" y="3772080"/>
            <a:ext cx="1030680" cy="1030680"/>
          </a:xfrm>
          <a:prstGeom prst="rect">
            <a:avLst/>
          </a:prstGeom>
          <a:noFill/>
          <a:ln>
            <a:noFill/>
          </a:ln>
        </p:spPr>
      </p:pic>
      <p:pic>
        <p:nvPicPr>
          <p:cNvPr id="387" name="Google Shape;387;p58"/>
          <p:cNvPicPr preferRelativeResize="0"/>
          <p:nvPr/>
        </p:nvPicPr>
        <p:blipFill rotWithShape="1">
          <a:blip r:embed="rId4">
            <a:alphaModFix/>
          </a:blip>
          <a:srcRect b="0" l="0" r="0" t="0"/>
          <a:stretch/>
        </p:blipFill>
        <p:spPr>
          <a:xfrm>
            <a:off x="2472840" y="3772080"/>
            <a:ext cx="1030680" cy="1030680"/>
          </a:xfrm>
          <a:prstGeom prst="rect">
            <a:avLst/>
          </a:prstGeom>
          <a:noFill/>
          <a:ln>
            <a:noFill/>
          </a:ln>
        </p:spPr>
      </p:pic>
      <p:pic>
        <p:nvPicPr>
          <p:cNvPr id="388" name="Google Shape;388;p58"/>
          <p:cNvPicPr preferRelativeResize="0"/>
          <p:nvPr/>
        </p:nvPicPr>
        <p:blipFill rotWithShape="1">
          <a:blip r:embed="rId4">
            <a:alphaModFix/>
          </a:blip>
          <a:srcRect b="0" l="0" r="0" t="0"/>
          <a:stretch/>
        </p:blipFill>
        <p:spPr>
          <a:xfrm>
            <a:off x="3503880" y="3772080"/>
            <a:ext cx="1030680" cy="1030680"/>
          </a:xfrm>
          <a:prstGeom prst="rect">
            <a:avLst/>
          </a:prstGeom>
          <a:noFill/>
          <a:ln>
            <a:noFill/>
          </a:ln>
        </p:spPr>
      </p:pic>
      <p:sp>
        <p:nvSpPr>
          <p:cNvPr id="389" name="Google Shape;389;p58"/>
          <p:cNvSpPr txBox="1"/>
          <p:nvPr/>
        </p:nvSpPr>
        <p:spPr>
          <a:xfrm>
            <a:off x="2969650" y="582275"/>
            <a:ext cx="73446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1"/>
          <p:cNvSpPr/>
          <p:nvPr/>
        </p:nvSpPr>
        <p:spPr>
          <a:xfrm>
            <a:off x="2837520" y="1589040"/>
            <a:ext cx="4946760" cy="9824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Proof of Stake SVQ</a:t>
            </a:r>
            <a:endParaRPr b="0" i="0" sz="1800" u="none" cap="none" strike="noStrike">
              <a:latin typeface="Arial"/>
              <a:ea typeface="Arial"/>
              <a:cs typeface="Arial"/>
              <a:sym typeface="Arial"/>
            </a:endParaRPr>
          </a:p>
        </p:txBody>
      </p:sp>
      <p:sp>
        <p:nvSpPr>
          <p:cNvPr id="175" name="Google Shape;175;p41"/>
          <p:cNvSpPr/>
          <p:nvPr/>
        </p:nvSpPr>
        <p:spPr>
          <a:xfrm>
            <a:off x="4426560" y="3898440"/>
            <a:ext cx="3210120" cy="8024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#SVQTECH</a:t>
            </a:r>
            <a:endParaRPr b="0" i="0" sz="1800" u="none" cap="none" strike="noStrike">
              <a:latin typeface="Arial"/>
              <a:ea typeface="Arial"/>
              <a:cs typeface="Arial"/>
              <a:sym typeface="Arial"/>
            </a:endParaRPr>
          </a:p>
        </p:txBody>
      </p:sp>
      <p:pic>
        <p:nvPicPr>
          <p:cNvPr id="176" name="Google Shape;176;p41"/>
          <p:cNvPicPr preferRelativeResize="0"/>
          <p:nvPr/>
        </p:nvPicPr>
        <p:blipFill rotWithShape="1">
          <a:blip r:embed="rId3">
            <a:alphaModFix/>
          </a:blip>
          <a:srcRect b="0" l="0" r="0" t="0"/>
          <a:stretch/>
        </p:blipFill>
        <p:spPr>
          <a:xfrm>
            <a:off x="190080" y="2080080"/>
            <a:ext cx="4235760" cy="2375280"/>
          </a:xfrm>
          <a:prstGeom prst="rect">
            <a:avLst/>
          </a:prstGeom>
          <a:noFill/>
          <a:ln>
            <a:noFill/>
          </a:ln>
        </p:spPr>
      </p:pic>
      <p:pic>
        <p:nvPicPr>
          <p:cNvPr id="177" name="Google Shape;177;p41"/>
          <p:cNvPicPr preferRelativeResize="0"/>
          <p:nvPr/>
        </p:nvPicPr>
        <p:blipFill rotWithShape="1">
          <a:blip r:embed="rId4">
            <a:alphaModFix/>
          </a:blip>
          <a:srcRect b="0" l="0" r="0" t="0"/>
          <a:stretch/>
        </p:blipFill>
        <p:spPr>
          <a:xfrm>
            <a:off x="4996080" y="342720"/>
            <a:ext cx="3284280" cy="18453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9"/>
          <p:cNvSpPr txBox="1"/>
          <p:nvPr/>
        </p:nvSpPr>
        <p:spPr>
          <a:xfrm>
            <a:off x="640875" y="558725"/>
            <a:ext cx="7493400" cy="36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US" sz="1600">
                <a:solidFill>
                  <a:srgbClr val="FFFFFF"/>
                </a:solidFill>
                <a:latin typeface="Proxima Nova"/>
                <a:ea typeface="Proxima Nova"/>
                <a:cs typeface="Proxima Nova"/>
                <a:sym typeface="Proxima Nova"/>
              </a:rPr>
              <a:t>Una TX dentro de la Lightning es una TX firmada de Bitcoin a través de un smart contract (HTLC) pero que no ha sido aún añadida a la blockchain de Bitcoin</a:t>
            </a:r>
            <a:endParaRPr sz="16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457200" lvl="0" marL="1371600" rtl="0" algn="l">
              <a:lnSpc>
                <a:spcPct val="100000"/>
              </a:lnSpc>
              <a:spcBef>
                <a:spcPts val="0"/>
              </a:spcBef>
              <a:spcAft>
                <a:spcPts val="0"/>
              </a:spcAft>
              <a:buNone/>
            </a:pPr>
            <a:r>
              <a:rPr lang="en-US" sz="1600">
                <a:solidFill>
                  <a:srgbClr val="FFFFFF"/>
                </a:solidFill>
                <a:latin typeface="Proxima Nova"/>
                <a:ea typeface="Proxima Nova"/>
                <a:cs typeface="Proxima Nova"/>
                <a:sym typeface="Proxima Nova"/>
              </a:rPr>
              <a:t>¿Qué es lo que la hace entonces segura?  </a:t>
            </a:r>
            <a:r>
              <a:rPr lang="en-US" sz="2000">
                <a:solidFill>
                  <a:schemeClr val="dk1"/>
                </a:solidFill>
              </a:rPr>
              <a:t>🤔</a:t>
            </a:r>
            <a:endParaRPr sz="16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1828800" rtl="0" algn="l">
              <a:lnSpc>
                <a:spcPct val="100000"/>
              </a:lnSpc>
              <a:spcBef>
                <a:spcPts val="0"/>
              </a:spcBef>
              <a:spcAft>
                <a:spcPts val="0"/>
              </a:spcAft>
              <a:buNone/>
            </a:pPr>
            <a:r>
              <a:rPr lang="en-US" sz="1600">
                <a:solidFill>
                  <a:srgbClr val="FFFFFF"/>
                </a:solidFill>
                <a:latin typeface="Proxima Nova"/>
                <a:ea typeface="Proxima Nova"/>
                <a:cs typeface="Proxima Nova"/>
                <a:sym typeface="Proxima Nova"/>
              </a:rPr>
              <a:t>       Es el propio smart contract, el HTLC</a:t>
            </a:r>
            <a:endParaRPr sz="1600">
              <a:solidFill>
                <a:srgbClr val="FFFFFF"/>
              </a:solidFill>
              <a:latin typeface="Proxima Nova"/>
              <a:ea typeface="Proxima Nova"/>
              <a:cs typeface="Proxima Nova"/>
              <a:sym typeface="Proxima Nova"/>
            </a:endParaRPr>
          </a:p>
          <a:p>
            <a:pPr indent="0" lvl="0" marL="1828800" rtl="0" algn="l">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1600">
                <a:solidFill>
                  <a:srgbClr val="FFFFFF"/>
                </a:solidFill>
                <a:latin typeface="Proxima Nova"/>
                <a:ea typeface="Proxima Nova"/>
                <a:cs typeface="Proxima Nova"/>
                <a:sym typeface="Proxima Nova"/>
              </a:rPr>
              <a:t>Cada estado nuevo, cada TX nueva, sustituye a la anterior. Pero entonces, ¿qué impide a un actor malicioso emitir de nuevo una TX antigua que le sea favorable, y así recuperar sus fondos?</a:t>
            </a:r>
            <a:endParaRPr sz="1600">
              <a:solidFill>
                <a:srgbClr val="FFFFFF"/>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1600">
                <a:solidFill>
                  <a:srgbClr val="FFFFFF"/>
                </a:solidFill>
                <a:latin typeface="Proxima Nova"/>
                <a:ea typeface="Proxima Nova"/>
                <a:cs typeface="Proxima Nova"/>
                <a:sym typeface="Proxima Nova"/>
              </a:rPr>
              <a:t>La LN cuenta también con un sistema de </a:t>
            </a:r>
            <a:r>
              <a:rPr i="1" lang="en-US" sz="1600">
                <a:solidFill>
                  <a:srgbClr val="FFFFFF"/>
                </a:solidFill>
                <a:latin typeface="Proxima Nova"/>
                <a:ea typeface="Proxima Nova"/>
                <a:cs typeface="Proxima Nova"/>
                <a:sym typeface="Proxima Nova"/>
              </a:rPr>
              <a:t>slashing</a:t>
            </a:r>
            <a:r>
              <a:rPr lang="en-US" sz="1600">
                <a:solidFill>
                  <a:srgbClr val="FFFFFF"/>
                </a:solidFill>
                <a:latin typeface="Proxima Nova"/>
                <a:ea typeface="Proxima Nova"/>
                <a:cs typeface="Proxima Nova"/>
                <a:sym typeface="Proxima Nova"/>
              </a:rPr>
              <a:t> a través del smart contract. Este smart contract, en cuanto detecta la emisión de una TX antigua permite que el otro usuario del canal pueda hacerse con TODOS los fondos del malicioso.</a:t>
            </a:r>
            <a:endParaRPr/>
          </a:p>
        </p:txBody>
      </p:sp>
      <p:sp>
        <p:nvSpPr>
          <p:cNvPr id="395" name="Google Shape;395;p59"/>
          <p:cNvSpPr/>
          <p:nvPr/>
        </p:nvSpPr>
        <p:spPr>
          <a:xfrm>
            <a:off x="1121515" y="89920"/>
            <a:ext cx="7762200" cy="6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400" strike="noStrike">
                <a:solidFill>
                  <a:srgbClr val="FFFFFF"/>
                </a:solidFill>
                <a:latin typeface="Arial"/>
                <a:ea typeface="Arial"/>
                <a:cs typeface="Arial"/>
                <a:sym typeface="Arial"/>
              </a:rPr>
              <a:t>Transacciones dentro de la Lightning &amp; Seguridad</a:t>
            </a:r>
            <a:endParaRPr b="0" sz="2400" strike="noStrike">
              <a:latin typeface="Arial"/>
              <a:ea typeface="Arial"/>
              <a:cs typeface="Arial"/>
              <a:sym typeface="Arial"/>
            </a:endParaRPr>
          </a:p>
        </p:txBody>
      </p:sp>
      <p:sp>
        <p:nvSpPr>
          <p:cNvPr id="396" name="Google Shape;396;p59"/>
          <p:cNvSpPr txBox="1"/>
          <p:nvPr/>
        </p:nvSpPr>
        <p:spPr>
          <a:xfrm>
            <a:off x="232025" y="4486075"/>
            <a:ext cx="889500" cy="1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980000"/>
                </a:solidFill>
                <a:hlinkClick r:id="rId3"/>
              </a:rPr>
              <a:t>Source</a:t>
            </a:r>
            <a:endParaRPr>
              <a:solidFill>
                <a:srgbClr val="980000"/>
              </a:solidFill>
            </a:endParaRPr>
          </a:p>
        </p:txBody>
      </p:sp>
      <p:sp>
        <p:nvSpPr>
          <p:cNvPr id="397" name="Google Shape;397;p59"/>
          <p:cNvSpPr/>
          <p:nvPr/>
        </p:nvSpPr>
        <p:spPr>
          <a:xfrm>
            <a:off x="7895425" y="3865825"/>
            <a:ext cx="889500" cy="109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59"/>
          <p:cNvPicPr preferRelativeResize="0"/>
          <p:nvPr/>
        </p:nvPicPr>
        <p:blipFill>
          <a:blip r:embed="rId4">
            <a:alphaModFix/>
          </a:blip>
          <a:stretch>
            <a:fillRect/>
          </a:stretch>
        </p:blipFill>
        <p:spPr>
          <a:xfrm>
            <a:off x="7895425" y="3824825"/>
            <a:ext cx="1179400" cy="1179400"/>
          </a:xfrm>
          <a:prstGeom prst="rect">
            <a:avLst/>
          </a:prstGeom>
          <a:noFill/>
          <a:ln>
            <a:noFill/>
          </a:ln>
        </p:spPr>
      </p:pic>
      <p:sp>
        <p:nvSpPr>
          <p:cNvPr id="399" name="Google Shape;399;p59"/>
          <p:cNvSpPr txBox="1"/>
          <p:nvPr/>
        </p:nvSpPr>
        <p:spPr>
          <a:xfrm>
            <a:off x="7338525" y="3996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1"/>
                </a:solidFill>
              </a:rPr>
              <a:t>💪</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0"/>
          <p:cNvSpPr/>
          <p:nvPr/>
        </p:nvSpPr>
        <p:spPr>
          <a:xfrm>
            <a:off x="1945800" y="0"/>
            <a:ext cx="6822360" cy="639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400" strike="noStrike">
                <a:solidFill>
                  <a:srgbClr val="FFFFFF"/>
                </a:solidFill>
                <a:latin typeface="Proxima Nova"/>
                <a:ea typeface="Proxima Nova"/>
                <a:cs typeface="Proxima Nova"/>
                <a:sym typeface="Proxima Nova"/>
              </a:rPr>
              <a:t>Apertura de un canal en la Lightning =</a:t>
            </a:r>
            <a:endParaRPr b="0" sz="2400" strike="noStrike">
              <a:latin typeface="Arial"/>
              <a:ea typeface="Arial"/>
              <a:cs typeface="Arial"/>
              <a:sym typeface="Arial"/>
            </a:endParaRPr>
          </a:p>
        </p:txBody>
      </p:sp>
      <p:pic>
        <p:nvPicPr>
          <p:cNvPr id="405" name="Google Shape;405;p60"/>
          <p:cNvPicPr preferRelativeResize="0"/>
          <p:nvPr/>
        </p:nvPicPr>
        <p:blipFill rotWithShape="1">
          <a:blip r:embed="rId3">
            <a:alphaModFix/>
          </a:blip>
          <a:srcRect b="0" l="0" r="0" t="0"/>
          <a:stretch/>
        </p:blipFill>
        <p:spPr>
          <a:xfrm>
            <a:off x="152280" y="978480"/>
            <a:ext cx="5082120" cy="4012200"/>
          </a:xfrm>
          <a:prstGeom prst="rect">
            <a:avLst/>
          </a:prstGeom>
          <a:noFill/>
          <a:ln>
            <a:noFill/>
          </a:ln>
        </p:spPr>
      </p:pic>
      <p:sp>
        <p:nvSpPr>
          <p:cNvPr id="406" name="Google Shape;406;p60"/>
          <p:cNvSpPr/>
          <p:nvPr/>
        </p:nvSpPr>
        <p:spPr>
          <a:xfrm>
            <a:off x="5703120" y="1026000"/>
            <a:ext cx="3130920" cy="38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1. Alice abre un canal de pago con Bob </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2. Bob </a:t>
            </a:r>
            <a:r>
              <a:rPr b="0" lang="en-US" sz="1400" strike="noStrike">
                <a:solidFill>
                  <a:srgbClr val="FFFFFF"/>
                </a:solidFill>
                <a:latin typeface="Proxima Nova"/>
                <a:ea typeface="Proxima Nova"/>
                <a:cs typeface="Proxima Nova"/>
                <a:sym typeface="Proxima Nova"/>
              </a:rPr>
              <a:t>abre </a:t>
            </a:r>
            <a:r>
              <a:rPr lang="en-US">
                <a:solidFill>
                  <a:srgbClr val="FFFFFF"/>
                </a:solidFill>
                <a:latin typeface="Proxima Nova"/>
                <a:ea typeface="Proxima Nova"/>
                <a:cs typeface="Proxima Nova"/>
                <a:sym typeface="Proxima Nova"/>
              </a:rPr>
              <a:t>otro</a:t>
            </a:r>
            <a:r>
              <a:rPr b="0" lang="en-US" sz="1400" strike="noStrike">
                <a:solidFill>
                  <a:srgbClr val="FFFFFF"/>
                </a:solidFill>
                <a:latin typeface="Proxima Nova"/>
                <a:ea typeface="Proxima Nova"/>
                <a:cs typeface="Proxima Nova"/>
                <a:sym typeface="Proxima Nova"/>
              </a:rPr>
              <a:t> canal de pago con</a:t>
            </a:r>
            <a:r>
              <a:rPr b="0" lang="en-US" sz="1400" strike="noStrike">
                <a:solidFill>
                  <a:srgbClr val="FFFFFF"/>
                </a:solidFill>
                <a:latin typeface="Proxima Nova"/>
                <a:ea typeface="Proxima Nova"/>
                <a:cs typeface="Proxima Nova"/>
                <a:sym typeface="Proxima Nova"/>
              </a:rPr>
              <a:t> Alice por su lado</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3. Alice &amp; Bob cada uno stakean 5 BTC en una address multisig</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4. La transacción de apertura de la multisig se lanza y se mina en la blockchain.</a:t>
            </a:r>
            <a:endParaRPr b="0" sz="1400"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lang="en-US">
                <a:solidFill>
                  <a:srgbClr val="FFFFFF"/>
                </a:solidFill>
                <a:latin typeface="Proxima Nova"/>
                <a:ea typeface="Proxima Nova"/>
                <a:cs typeface="Proxima Nova"/>
                <a:sym typeface="Proxima Nova"/>
              </a:rPr>
              <a:t>Tanto la apertura como el cierre de un canal de Lightning se produce con una TX on-chain</a:t>
            </a:r>
            <a:endParaRPr>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5. Una vez que la </a:t>
            </a:r>
            <a:r>
              <a:rPr lang="en-US">
                <a:solidFill>
                  <a:srgbClr val="FFFFFF"/>
                </a:solidFill>
                <a:latin typeface="Proxima Nova"/>
                <a:ea typeface="Proxima Nova"/>
                <a:cs typeface="Proxima Nova"/>
                <a:sym typeface="Proxima Nova"/>
              </a:rPr>
              <a:t>TX</a:t>
            </a:r>
            <a:r>
              <a:rPr b="0" lang="en-US" sz="1400" strike="noStrike">
                <a:solidFill>
                  <a:srgbClr val="FFFFFF"/>
                </a:solidFill>
                <a:latin typeface="Proxima Nova"/>
                <a:ea typeface="Proxima Nova"/>
                <a:cs typeface="Proxima Nova"/>
                <a:sym typeface="Proxima Nova"/>
              </a:rPr>
              <a:t> queda confirmada, el canal está abierto!</a:t>
            </a:r>
            <a:endParaRPr b="0" sz="1400" strike="noStrike">
              <a:latin typeface="Arial"/>
              <a:ea typeface="Arial"/>
              <a:cs typeface="Arial"/>
              <a:sym typeface="Arial"/>
            </a:endParaRPr>
          </a:p>
        </p:txBody>
      </p:sp>
      <p:sp>
        <p:nvSpPr>
          <p:cNvPr id="407" name="Google Shape;407;p60"/>
          <p:cNvSpPr/>
          <p:nvPr/>
        </p:nvSpPr>
        <p:spPr>
          <a:xfrm>
            <a:off x="1633680" y="410760"/>
            <a:ext cx="6507000" cy="3610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creación de una cartera multisig entre dos wallets de la red de Bitcoin</a:t>
            </a:r>
            <a:endParaRPr b="0" sz="14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1"/>
          <p:cNvSpPr/>
          <p:nvPr/>
        </p:nvSpPr>
        <p:spPr>
          <a:xfrm>
            <a:off x="5862960" y="732960"/>
            <a:ext cx="3117960" cy="408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1. Alice envía 1 BTC a Bob a través del payment channel</a:t>
            </a:r>
            <a:endParaRPr b="0" sz="1400"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2. Alice crea una TX con</a:t>
            </a:r>
            <a:endParaRPr b="0" sz="1400" strike="noStrike">
              <a:latin typeface="Arial"/>
              <a:ea typeface="Arial"/>
              <a:cs typeface="Arial"/>
              <a:sym typeface="Arial"/>
            </a:endParaRPr>
          </a:p>
          <a:p>
            <a:pPr indent="0" lvl="0" marL="4572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a. Un input de la TX de Apertura de la Multisig</a:t>
            </a:r>
            <a:endParaRPr b="0" sz="1400" strike="noStrike">
              <a:latin typeface="Arial"/>
              <a:ea typeface="Arial"/>
              <a:cs typeface="Arial"/>
              <a:sym typeface="Arial"/>
            </a:endParaRPr>
          </a:p>
          <a:p>
            <a:pPr indent="0" lvl="0" marL="4572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b. Los siguientes Outputs </a:t>
            </a:r>
            <a:endParaRPr b="0" sz="1400" strike="noStrike">
              <a:latin typeface="Arial"/>
              <a:ea typeface="Arial"/>
              <a:cs typeface="Arial"/>
              <a:sym typeface="Arial"/>
            </a:endParaRPr>
          </a:p>
          <a:p>
            <a:pPr indent="0" lvl="0" marL="9144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i. 4 BTC para ella misma </a:t>
            </a:r>
            <a:endParaRPr b="0" sz="1400" strike="noStrike">
              <a:latin typeface="Arial"/>
              <a:ea typeface="Arial"/>
              <a:cs typeface="Arial"/>
              <a:sym typeface="Arial"/>
            </a:endParaRPr>
          </a:p>
          <a:p>
            <a:pPr indent="0" lvl="0" marL="9144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ii. 6 BTC a una nueva multisig especial</a:t>
            </a:r>
            <a:endParaRPr b="0" sz="1400" strike="noStrike">
              <a:latin typeface="Arial"/>
              <a:ea typeface="Arial"/>
              <a:cs typeface="Arial"/>
              <a:sym typeface="Arial"/>
            </a:endParaRPr>
          </a:p>
          <a:p>
            <a:pPr indent="0" lvl="0" marL="4572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c. Crea una clave privada</a:t>
            </a:r>
            <a:endParaRPr b="0" sz="1400" strike="noStrike">
              <a:latin typeface="Arial"/>
              <a:ea typeface="Arial"/>
              <a:cs typeface="Arial"/>
              <a:sym typeface="Arial"/>
            </a:endParaRPr>
          </a:p>
          <a:p>
            <a:pPr indent="0" lvl="0" marL="4572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d. Con ella, Alice firma la TX </a:t>
            </a:r>
            <a:endParaRPr b="0" sz="1400" strike="noStrike">
              <a:solidFill>
                <a:srgbClr val="FFFFFF"/>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3. En vez de enviarla a la red, Alice se la pasa directamente a Bob</a:t>
            </a:r>
            <a:endParaRPr b="0" sz="1400" strike="noStrike">
              <a:latin typeface="Arial"/>
              <a:ea typeface="Arial"/>
              <a:cs typeface="Arial"/>
              <a:sym typeface="Arial"/>
            </a:endParaRPr>
          </a:p>
        </p:txBody>
      </p:sp>
      <p:sp>
        <p:nvSpPr>
          <p:cNvPr id="413" name="Google Shape;413;p61"/>
          <p:cNvSpPr/>
          <p:nvPr/>
        </p:nvSpPr>
        <p:spPr>
          <a:xfrm>
            <a:off x="1465920" y="93240"/>
            <a:ext cx="6822000" cy="452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Ejemplo de transacción: usuario 1</a:t>
            </a:r>
            <a:endParaRPr b="0" sz="3000" strike="noStrike">
              <a:latin typeface="Arial"/>
              <a:ea typeface="Arial"/>
              <a:cs typeface="Arial"/>
              <a:sym typeface="Arial"/>
            </a:endParaRPr>
          </a:p>
        </p:txBody>
      </p:sp>
      <p:pic>
        <p:nvPicPr>
          <p:cNvPr id="414" name="Google Shape;414;p61"/>
          <p:cNvPicPr preferRelativeResize="0"/>
          <p:nvPr/>
        </p:nvPicPr>
        <p:blipFill rotWithShape="1">
          <a:blip r:embed="rId3">
            <a:alphaModFix/>
          </a:blip>
          <a:srcRect b="0" l="0" r="0" t="0"/>
          <a:stretch/>
        </p:blipFill>
        <p:spPr>
          <a:xfrm>
            <a:off x="152280" y="817920"/>
            <a:ext cx="5564160" cy="4173120"/>
          </a:xfrm>
          <a:prstGeom prst="rect">
            <a:avLst/>
          </a:prstGeom>
          <a:noFill/>
          <a:ln>
            <a:noFill/>
          </a:ln>
        </p:spPr>
      </p:pic>
      <p:sp>
        <p:nvSpPr>
          <p:cNvPr id="415" name="Google Shape;415;p61"/>
          <p:cNvSpPr/>
          <p:nvPr/>
        </p:nvSpPr>
        <p:spPr>
          <a:xfrm>
            <a:off x="2751840" y="2293200"/>
            <a:ext cx="589320" cy="19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900" strike="noStrike">
                <a:solidFill>
                  <a:srgbClr val="000000"/>
                </a:solidFill>
                <a:latin typeface="Proxima Nova"/>
                <a:ea typeface="Proxima Nova"/>
                <a:cs typeface="Proxima Nova"/>
                <a:sym typeface="Proxima Nova"/>
              </a:rPr>
              <a:t>AND</a:t>
            </a:r>
            <a:endParaRPr b="0" sz="9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2"/>
          <p:cNvSpPr/>
          <p:nvPr/>
        </p:nvSpPr>
        <p:spPr>
          <a:xfrm>
            <a:off x="896040" y="119880"/>
            <a:ext cx="8607600" cy="7844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Ejemplo de transacción: usuario 2</a:t>
            </a:r>
            <a:endParaRPr b="0" sz="3000" strike="noStrike">
              <a:latin typeface="Arial"/>
              <a:ea typeface="Arial"/>
              <a:cs typeface="Arial"/>
              <a:sym typeface="Arial"/>
            </a:endParaRPr>
          </a:p>
        </p:txBody>
      </p:sp>
      <p:pic>
        <p:nvPicPr>
          <p:cNvPr id="421" name="Google Shape;421;p62"/>
          <p:cNvPicPr preferRelativeResize="0"/>
          <p:nvPr/>
        </p:nvPicPr>
        <p:blipFill rotWithShape="1">
          <a:blip r:embed="rId3">
            <a:alphaModFix/>
          </a:blip>
          <a:srcRect b="0" l="0" r="0" t="0"/>
          <a:stretch/>
        </p:blipFill>
        <p:spPr>
          <a:xfrm>
            <a:off x="432360" y="904680"/>
            <a:ext cx="3344400" cy="3933720"/>
          </a:xfrm>
          <a:prstGeom prst="rect">
            <a:avLst/>
          </a:prstGeom>
          <a:noFill/>
          <a:ln>
            <a:noFill/>
          </a:ln>
        </p:spPr>
      </p:pic>
      <p:sp>
        <p:nvSpPr>
          <p:cNvPr id="422" name="Google Shape;422;p62"/>
          <p:cNvSpPr/>
          <p:nvPr/>
        </p:nvSpPr>
        <p:spPr>
          <a:xfrm>
            <a:off x="1479240" y="1091160"/>
            <a:ext cx="2198520" cy="186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000" strike="noStrike">
                <a:solidFill>
                  <a:srgbClr val="000000"/>
                </a:solidFill>
                <a:latin typeface="Proxima Nova"/>
                <a:ea typeface="Proxima Nova"/>
                <a:cs typeface="Proxima Nova"/>
                <a:sym typeface="Proxima Nova"/>
              </a:rPr>
              <a:t>Bob puede firmar y enviar la tx</a:t>
            </a:r>
            <a:endParaRPr b="0" sz="1000" strike="noStrike">
              <a:latin typeface="Arial"/>
              <a:ea typeface="Arial"/>
              <a:cs typeface="Arial"/>
              <a:sym typeface="Arial"/>
            </a:endParaRPr>
          </a:p>
        </p:txBody>
      </p:sp>
      <p:sp>
        <p:nvSpPr>
          <p:cNvPr id="423" name="Google Shape;423;p62"/>
          <p:cNvSpPr/>
          <p:nvPr/>
        </p:nvSpPr>
        <p:spPr>
          <a:xfrm>
            <a:off x="4557240" y="999360"/>
            <a:ext cx="3704040" cy="3770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Lo mismo que ha hecho Alice en el escenario 1 lo tiene que hacer a su vez Bob para que la transacción se haga efectiva.</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Nada cambia, todos los pasos serían exactamente igual. La transacción contendría los mismos inputs y outputs anteriormente vistos.</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Bob le da la TX directamente a Alice.</a:t>
            </a:r>
            <a:endParaRPr b="0" sz="1400" strike="noStrike">
              <a:latin typeface="Arial"/>
              <a:ea typeface="Arial"/>
              <a:cs typeface="Arial"/>
              <a:sym typeface="Arial"/>
            </a:endParaRPr>
          </a:p>
        </p:txBody>
      </p:sp>
      <p:pic>
        <p:nvPicPr>
          <p:cNvPr id="424" name="Google Shape;424;p62"/>
          <p:cNvPicPr preferRelativeResize="0"/>
          <p:nvPr/>
        </p:nvPicPr>
        <p:blipFill rotWithShape="1">
          <a:blip r:embed="rId4">
            <a:alphaModFix/>
          </a:blip>
          <a:srcRect b="0" l="0" r="0" t="0"/>
          <a:stretch/>
        </p:blipFill>
        <p:spPr>
          <a:xfrm>
            <a:off x="3391920" y="1051200"/>
            <a:ext cx="285480" cy="26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p:nvPr/>
        </p:nvSpPr>
        <p:spPr>
          <a:xfrm>
            <a:off x="1587960" y="0"/>
            <a:ext cx="6067440" cy="6040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Hash Time-Lock Contract (HTLC)</a:t>
            </a:r>
            <a:endParaRPr b="0" sz="3000" strike="noStrike">
              <a:latin typeface="Arial"/>
              <a:ea typeface="Arial"/>
              <a:cs typeface="Arial"/>
              <a:sym typeface="Arial"/>
            </a:endParaRPr>
          </a:p>
        </p:txBody>
      </p:sp>
      <p:sp>
        <p:nvSpPr>
          <p:cNvPr id="430" name="Google Shape;430;p63"/>
          <p:cNvSpPr/>
          <p:nvPr/>
        </p:nvSpPr>
        <p:spPr>
          <a:xfrm>
            <a:off x="458650" y="737125"/>
            <a:ext cx="8075700" cy="3882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lang="en-US" strike="noStrike">
                <a:solidFill>
                  <a:srgbClr val="FFFFFF"/>
                </a:solidFill>
                <a:latin typeface="Proxima Nova"/>
                <a:ea typeface="Proxima Nova"/>
                <a:cs typeface="Proxima Nova"/>
                <a:sym typeface="Proxima Nova"/>
              </a:rPr>
              <a:t>Es un tipo de smart contract especial que permite pagos </a:t>
            </a:r>
            <a:r>
              <a:rPr lang="en-US">
                <a:solidFill>
                  <a:srgbClr val="FFFFFF"/>
                </a:solidFill>
                <a:latin typeface="Proxima Nova"/>
                <a:ea typeface="Proxima Nova"/>
                <a:cs typeface="Proxima Nova"/>
                <a:sym typeface="Proxima Nova"/>
              </a:rPr>
              <a:t>con</a:t>
            </a:r>
            <a:r>
              <a:rPr b="0" lang="en-US" strike="noStrike">
                <a:solidFill>
                  <a:srgbClr val="FFFFFF"/>
                </a:solidFill>
                <a:latin typeface="Proxima Nova"/>
                <a:ea typeface="Proxima Nova"/>
                <a:cs typeface="Proxima Nova"/>
                <a:sym typeface="Proxima Nova"/>
              </a:rPr>
              <a:t> </a:t>
            </a:r>
            <a:r>
              <a:rPr b="0" i="1" lang="en-US" strike="noStrike">
                <a:solidFill>
                  <a:srgbClr val="FFFFFF"/>
                </a:solidFill>
                <a:latin typeface="Proxima Nova"/>
                <a:ea typeface="Proxima Nova"/>
                <a:cs typeface="Proxima Nova"/>
                <a:sym typeface="Proxima Nova"/>
              </a:rPr>
              <a:t>hashlocks</a:t>
            </a:r>
            <a:r>
              <a:rPr b="0" lang="en-US" strike="noStrike">
                <a:solidFill>
                  <a:srgbClr val="FFFFFF"/>
                </a:solidFill>
                <a:latin typeface="Proxima Nova"/>
                <a:ea typeface="Proxima Nova"/>
                <a:cs typeface="Proxima Nova"/>
                <a:sym typeface="Proxima Nova"/>
              </a:rPr>
              <a:t> y </a:t>
            </a:r>
            <a:r>
              <a:rPr b="0" i="1" lang="en-US" strike="noStrike">
                <a:solidFill>
                  <a:srgbClr val="FFFFFF"/>
                </a:solidFill>
                <a:latin typeface="Proxima Nova"/>
                <a:ea typeface="Proxima Nova"/>
                <a:cs typeface="Proxima Nova"/>
                <a:sym typeface="Proxima Nova"/>
              </a:rPr>
              <a:t>timelocks</a:t>
            </a:r>
            <a:r>
              <a:rPr b="0" lang="en-US" strike="noStrike">
                <a:solidFill>
                  <a:srgbClr val="FFFFFF"/>
                </a:solidFill>
                <a:latin typeface="Proxima Nova"/>
                <a:ea typeface="Proxima Nova"/>
                <a:cs typeface="Proxima Nova"/>
                <a:sym typeface="Proxima Nova"/>
              </a:rPr>
              <a:t> para obligar al receptor del pago reconocer </a:t>
            </a:r>
            <a:r>
              <a:rPr lang="en-US">
                <a:solidFill>
                  <a:srgbClr val="FFFFFF"/>
                </a:solidFill>
                <a:latin typeface="Proxima Nova"/>
                <a:ea typeface="Proxima Nova"/>
                <a:cs typeface="Proxima Nova"/>
                <a:sym typeface="Proxima Nova"/>
              </a:rPr>
              <a:t>su recepción, siempre </a:t>
            </a:r>
            <a:r>
              <a:rPr b="0" lang="en-US" strike="noStrike">
                <a:solidFill>
                  <a:srgbClr val="FFFFFF"/>
                </a:solidFill>
                <a:latin typeface="Proxima Nova"/>
                <a:ea typeface="Proxima Nova"/>
                <a:cs typeface="Proxima Nova"/>
                <a:sym typeface="Proxima Nova"/>
              </a:rPr>
              <a:t> antes de la </a:t>
            </a:r>
            <a:r>
              <a:rPr b="0" i="1" lang="en-US" strike="noStrike">
                <a:solidFill>
                  <a:srgbClr val="FFFFFF"/>
                </a:solidFill>
                <a:latin typeface="Proxima Nova"/>
                <a:ea typeface="Proxima Nova"/>
                <a:cs typeface="Proxima Nova"/>
                <a:sym typeface="Proxima Nova"/>
              </a:rPr>
              <a:t>deadline</a:t>
            </a:r>
            <a:r>
              <a:rPr b="0" lang="en-US" strike="noStrike">
                <a:solidFill>
                  <a:srgbClr val="FFFFFF"/>
                </a:solidFill>
                <a:latin typeface="Proxima Nova"/>
                <a:ea typeface="Proxima Nova"/>
                <a:cs typeface="Proxima Nova"/>
                <a:sym typeface="Proxima Nova"/>
              </a:rPr>
              <a:t> o fecha límite </a:t>
            </a:r>
            <a:r>
              <a:rPr lang="en-US">
                <a:solidFill>
                  <a:srgbClr val="FFFFFF"/>
                </a:solidFill>
                <a:latin typeface="Proxima Nova"/>
                <a:ea typeface="Proxima Nova"/>
                <a:cs typeface="Proxima Nova"/>
                <a:sym typeface="Proxima Nova"/>
              </a:rPr>
              <a:t>d</a:t>
            </a:r>
            <a:r>
              <a:rPr b="0" lang="en-US" strike="noStrike">
                <a:solidFill>
                  <a:srgbClr val="FFFFFF"/>
                </a:solidFill>
                <a:latin typeface="Proxima Nova"/>
                <a:ea typeface="Proxima Nova"/>
                <a:cs typeface="Proxima Nova"/>
                <a:sym typeface="Proxima Nova"/>
              </a:rPr>
              <a:t>el timelock, a trav</a:t>
            </a:r>
            <a:r>
              <a:rPr lang="en-US">
                <a:solidFill>
                  <a:srgbClr val="FFFFFF"/>
                </a:solidFill>
                <a:latin typeface="Proxima Nova"/>
                <a:ea typeface="Proxima Nova"/>
                <a:cs typeface="Proxima Nova"/>
                <a:sym typeface="Proxima Nova"/>
              </a:rPr>
              <a:t>és de una prueba criptográfica</a:t>
            </a:r>
            <a:r>
              <a:rPr b="0" lang="en-US" strike="noStrike">
                <a:solidFill>
                  <a:srgbClr val="FFFFFF"/>
                </a:solidFill>
                <a:latin typeface="Proxima Nova"/>
                <a:ea typeface="Proxima Nova"/>
                <a:cs typeface="Proxima Nova"/>
                <a:sym typeface="Proxima Nova"/>
              </a:rPr>
              <a:t> </a:t>
            </a:r>
            <a:endParaRPr b="0"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b="0" lang="en-US" strike="noStrike">
                <a:solidFill>
                  <a:srgbClr val="FFFFFF"/>
                </a:solidFill>
                <a:latin typeface="Proxima Nova"/>
                <a:ea typeface="Proxima Nova"/>
                <a:cs typeface="Proxima Nova"/>
                <a:sym typeface="Proxima Nova"/>
              </a:rPr>
              <a:t>En caso de no hacerlo, se le devuelve el pago al pagador </a:t>
            </a:r>
            <a:endParaRPr b="0"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b="0" lang="en-US" strike="noStrike">
                <a:solidFill>
                  <a:srgbClr val="FFFFFF"/>
                </a:solidFill>
                <a:latin typeface="Proxima Nova"/>
                <a:ea typeface="Proxima Nova"/>
                <a:cs typeface="Proxima Nova"/>
                <a:sym typeface="Proxima Nova"/>
              </a:rPr>
              <a:t>Una vez pasado el deadline, el receptor ya no puede reclamar el pago</a:t>
            </a:r>
            <a:r>
              <a:rPr b="0" lang="en-US" sz="1200" strike="noStrike">
                <a:solidFill>
                  <a:srgbClr val="FFFFFF"/>
                </a:solidFill>
                <a:latin typeface="Proxima Nova"/>
                <a:ea typeface="Proxima Nova"/>
                <a:cs typeface="Proxima Nova"/>
                <a:sym typeface="Proxima Nova"/>
              </a:rPr>
              <a:t>  </a:t>
            </a:r>
            <a:r>
              <a:rPr b="0" lang="en-US" sz="1200" u="sng" strike="noStrike">
                <a:solidFill>
                  <a:srgbClr val="980000"/>
                </a:solidFill>
                <a:latin typeface="Proxima Nova"/>
                <a:ea typeface="Proxima Nova"/>
                <a:cs typeface="Proxima Nova"/>
                <a:sym typeface="Proxima Nova"/>
                <a:hlinkClick r:id="rId3"/>
              </a:rPr>
              <a:t>link</a:t>
            </a:r>
            <a:endParaRPr sz="1200"/>
          </a:p>
          <a:p>
            <a:pPr indent="0" lvl="0" marL="0" marR="0" rtl="0" algn="l">
              <a:lnSpc>
                <a:spcPct val="115000"/>
              </a:lnSpc>
              <a:spcBef>
                <a:spcPts val="0"/>
              </a:spcBef>
              <a:spcAft>
                <a:spcPts val="0"/>
              </a:spcAft>
              <a:buNone/>
            </a:pPr>
            <a:r>
              <a:t/>
            </a:r>
            <a:endParaRPr sz="1000"/>
          </a:p>
          <a:p>
            <a:pPr indent="0" lvl="0" marL="0" marR="0" rtl="0" algn="ctr">
              <a:lnSpc>
                <a:spcPct val="115000"/>
              </a:lnSpc>
              <a:spcBef>
                <a:spcPts val="499"/>
              </a:spcBef>
              <a:spcAft>
                <a:spcPts val="0"/>
              </a:spcAft>
              <a:buNone/>
            </a:pPr>
            <a:r>
              <a:rPr b="0" lang="en-US" strike="noStrike">
                <a:solidFill>
                  <a:srgbClr val="FFFFFF"/>
                </a:solidFill>
                <a:latin typeface="Proxima Nova"/>
                <a:ea typeface="Proxima Nova"/>
                <a:cs typeface="Proxima Nova"/>
                <a:sym typeface="Proxima Nova"/>
              </a:rPr>
              <a:t>El origen de los HTLCs se remonta a la necesidad de usar atomic swaps cross-chain. Estos atomic swaps entre blockchains eran vitales para poder establecer DEXs. En el caso de la Lightning, el atomic swap se realiza entre Bitcoin, mainnet, y la ‘sidechain’ que sería Lightning</a:t>
            </a:r>
            <a:endParaRPr b="0" strike="noStrike">
              <a:latin typeface="Arial"/>
              <a:ea typeface="Arial"/>
              <a:cs typeface="Arial"/>
              <a:sym typeface="Arial"/>
            </a:endParaRPr>
          </a:p>
          <a:p>
            <a:pPr indent="0" lvl="0" marL="0" marR="0" rtl="0" algn="ctr">
              <a:lnSpc>
                <a:spcPct val="115000"/>
              </a:lnSpc>
              <a:spcBef>
                <a:spcPts val="499"/>
              </a:spcBef>
              <a:spcAft>
                <a:spcPts val="0"/>
              </a:spcAft>
              <a:buNone/>
            </a:pPr>
            <a:r>
              <a:t/>
            </a:r>
            <a:endParaRPr b="0" sz="1000" strike="noStrike">
              <a:latin typeface="Arial"/>
              <a:ea typeface="Arial"/>
              <a:cs typeface="Arial"/>
              <a:sym typeface="Arial"/>
            </a:endParaRPr>
          </a:p>
          <a:p>
            <a:pPr indent="0" lvl="0" marL="0" marR="0" rtl="0" algn="ctr">
              <a:lnSpc>
                <a:spcPct val="100000"/>
              </a:lnSpc>
              <a:spcBef>
                <a:spcPts val="99"/>
              </a:spcBef>
              <a:spcAft>
                <a:spcPts val="0"/>
              </a:spcAft>
              <a:buNone/>
            </a:pPr>
            <a:r>
              <a:rPr lang="en-US">
                <a:solidFill>
                  <a:srgbClr val="FFFFFF"/>
                </a:solidFill>
                <a:latin typeface="Proxima Nova"/>
                <a:ea typeface="Proxima Nova"/>
                <a:cs typeface="Proxima Nova"/>
                <a:sym typeface="Proxima Nova"/>
              </a:rPr>
              <a:t>Los HTLCs son los que proporcionan seguridad a la Lightning Network.</a:t>
            </a:r>
            <a:endParaRPr>
              <a:solidFill>
                <a:srgbClr val="FFFFFF"/>
              </a:solidFill>
              <a:latin typeface="Proxima Nova"/>
              <a:ea typeface="Proxima Nova"/>
              <a:cs typeface="Proxima Nova"/>
              <a:sym typeface="Proxima Nova"/>
            </a:endParaRPr>
          </a:p>
          <a:p>
            <a:pPr indent="0" lvl="0" marL="0" marR="0" rtl="0" algn="ctr">
              <a:lnSpc>
                <a:spcPct val="100000"/>
              </a:lnSpc>
              <a:spcBef>
                <a:spcPts val="99"/>
              </a:spcBef>
              <a:spcAft>
                <a:spcPts val="0"/>
              </a:spcAft>
              <a:buNone/>
            </a:pPr>
            <a:r>
              <a:t/>
            </a:r>
            <a:endParaRPr sz="1000">
              <a:solidFill>
                <a:srgbClr val="FFFFFF"/>
              </a:solidFill>
              <a:latin typeface="Proxima Nova"/>
              <a:ea typeface="Proxima Nova"/>
              <a:cs typeface="Proxima Nova"/>
              <a:sym typeface="Proxima Nova"/>
            </a:endParaRPr>
          </a:p>
          <a:p>
            <a:pPr indent="0" lvl="0" marL="0" marR="0" rtl="0" algn="ctr">
              <a:lnSpc>
                <a:spcPct val="100000"/>
              </a:lnSpc>
              <a:spcBef>
                <a:spcPts val="99"/>
              </a:spcBef>
              <a:spcAft>
                <a:spcPts val="0"/>
              </a:spcAft>
              <a:buNone/>
            </a:pPr>
            <a:r>
              <a:rPr lang="en-US">
                <a:solidFill>
                  <a:srgbClr val="FFFFFF"/>
                </a:solidFill>
                <a:latin typeface="Proxima Nova"/>
                <a:ea typeface="Proxima Nova"/>
                <a:cs typeface="Proxima Nova"/>
                <a:sym typeface="Proxima Nova"/>
              </a:rPr>
              <a:t>Puede existir en cualquier blockchain. Lo que lo caracteriza son sus dos elementos básicos, el timelock y el hashlock</a:t>
            </a:r>
            <a:endParaRPr>
              <a:solidFill>
                <a:srgbClr val="FFFFFF"/>
              </a:solidFill>
              <a:latin typeface="Proxima Nova"/>
              <a:ea typeface="Proxima Nova"/>
              <a:cs typeface="Proxima Nova"/>
              <a:sym typeface="Proxima Nova"/>
            </a:endParaRPr>
          </a:p>
        </p:txBody>
      </p:sp>
      <p:pic>
        <p:nvPicPr>
          <p:cNvPr id="431" name="Google Shape;431;p63"/>
          <p:cNvPicPr preferRelativeResize="0"/>
          <p:nvPr/>
        </p:nvPicPr>
        <p:blipFill>
          <a:blip r:embed="rId4">
            <a:alphaModFix/>
          </a:blip>
          <a:stretch>
            <a:fillRect/>
          </a:stretch>
        </p:blipFill>
        <p:spPr>
          <a:xfrm>
            <a:off x="458650" y="4046025"/>
            <a:ext cx="2301976" cy="989150"/>
          </a:xfrm>
          <a:prstGeom prst="rect">
            <a:avLst/>
          </a:prstGeom>
          <a:noFill/>
          <a:ln>
            <a:noFill/>
          </a:ln>
        </p:spPr>
      </p:pic>
      <p:pic>
        <p:nvPicPr>
          <p:cNvPr id="432" name="Google Shape;432;p63"/>
          <p:cNvPicPr preferRelativeResize="0"/>
          <p:nvPr/>
        </p:nvPicPr>
        <p:blipFill>
          <a:blip r:embed="rId5">
            <a:alphaModFix/>
          </a:blip>
          <a:stretch>
            <a:fillRect/>
          </a:stretch>
        </p:blipFill>
        <p:spPr>
          <a:xfrm>
            <a:off x="6332375" y="4046025"/>
            <a:ext cx="2508210" cy="98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4"/>
          <p:cNvSpPr txBox="1"/>
          <p:nvPr/>
        </p:nvSpPr>
        <p:spPr>
          <a:xfrm>
            <a:off x="2293275" y="245725"/>
            <a:ext cx="57333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roxima Nova"/>
                <a:ea typeface="Proxima Nova"/>
                <a:cs typeface="Proxima Nova"/>
                <a:sym typeface="Proxima Nova"/>
              </a:rPr>
              <a:t>Elementos básicos del HTLC</a:t>
            </a:r>
            <a:endParaRPr sz="2400">
              <a:solidFill>
                <a:srgbClr val="FFFFFF"/>
              </a:solidFill>
              <a:latin typeface="Proxima Nova"/>
              <a:ea typeface="Proxima Nova"/>
              <a:cs typeface="Proxima Nova"/>
              <a:sym typeface="Proxima Nova"/>
            </a:endParaRPr>
          </a:p>
        </p:txBody>
      </p:sp>
      <p:sp>
        <p:nvSpPr>
          <p:cNvPr id="438" name="Google Shape;438;p64"/>
          <p:cNvSpPr txBox="1"/>
          <p:nvPr/>
        </p:nvSpPr>
        <p:spPr>
          <a:xfrm>
            <a:off x="540550" y="1130250"/>
            <a:ext cx="7649700" cy="27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Proxima Nova"/>
                <a:ea typeface="Proxima Nova"/>
                <a:cs typeface="Proxima Nova"/>
                <a:sym typeface="Proxima Nova"/>
              </a:rPr>
              <a:t>— Hashlock:</a:t>
            </a:r>
            <a:r>
              <a:rPr lang="en-US" sz="1200">
                <a:solidFill>
                  <a:srgbClr val="FFFFFF"/>
                </a:solidFill>
                <a:latin typeface="Proxima Nova"/>
                <a:ea typeface="Proxima Nova"/>
                <a:cs typeface="Proxima Nova"/>
                <a:sym typeface="Proxima Nova"/>
              </a:rPr>
              <a:t> función que bloquea el uso de los fondos hasta que no se presente públicamente  la prueba criptográfica adecuada. Esta prueba es también llamada la pre-imagen o pre-image del hashlock. La pre-imagen es simplemente la información usada para generar el hashlock, que luego es reutilizada para desbloquear esos fondos.</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 Timelock: </a:t>
            </a:r>
            <a:r>
              <a:rPr lang="en-US" sz="1200">
                <a:solidFill>
                  <a:srgbClr val="FFFFFF"/>
                </a:solidFill>
                <a:latin typeface="Proxima Nova"/>
                <a:ea typeface="Proxima Nova"/>
                <a:cs typeface="Proxima Nova"/>
                <a:sym typeface="Proxima Nova"/>
              </a:rPr>
              <a:t>es una función que bloquea el uso de los fondos hasta que una fecha específica en el futuro. En el caso de Bitcoin, se consigue esto usando una de  las funciones introducidas en 2016, CheckSequenceVerify y </a:t>
            </a:r>
            <a:r>
              <a:rPr lang="en-US" sz="1200">
                <a:solidFill>
                  <a:srgbClr val="FFFFFF"/>
                </a:solidFill>
                <a:latin typeface="Proxima Nova"/>
                <a:ea typeface="Proxima Nova"/>
                <a:cs typeface="Proxima Nova"/>
                <a:sym typeface="Proxima Nova"/>
              </a:rPr>
              <a:t>CheckLockTimeVerify.</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En el caso de CheckSequenceVerify (CSV), ésta nos permite que una dirección de SegWit (que empiece por 3 o por bc1) no pueda usar unos fondos hasta después de un tiempo después de recibirlos. Puede operar en multisig de 2 a 3 direcciones.</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FFFFFF"/>
              </a:solidFill>
              <a:highlight>
                <a:srgbClr val="2E2E2E"/>
              </a:highlight>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FFFFFF"/>
              </a:solidFill>
              <a:highlight>
                <a:srgbClr val="2E2E2E"/>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sp>
        <p:nvSpPr>
          <p:cNvPr id="439" name="Google Shape;439;p64"/>
          <p:cNvSpPr txBox="1"/>
          <p:nvPr/>
        </p:nvSpPr>
        <p:spPr>
          <a:xfrm>
            <a:off x="278475" y="4160675"/>
            <a:ext cx="54219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Sources:</a:t>
            </a:r>
            <a:r>
              <a:rPr lang="en-US"/>
              <a:t> </a:t>
            </a:r>
            <a:r>
              <a:rPr lang="en-US" sz="1100" u="sng">
                <a:solidFill>
                  <a:srgbClr val="980000"/>
                </a:solidFill>
                <a:hlinkClick r:id="rId3"/>
              </a:rPr>
              <a:t>https://en.wikipedia.org/wiki/Bitcoin_Core</a:t>
            </a:r>
            <a:endParaRPr>
              <a:solidFill>
                <a:srgbClr val="980000"/>
              </a:solidFill>
            </a:endParaRPr>
          </a:p>
          <a:p>
            <a:pPr indent="0" lvl="0" marL="457200" rtl="0" algn="l">
              <a:spcBef>
                <a:spcPts val="0"/>
              </a:spcBef>
              <a:spcAft>
                <a:spcPts val="0"/>
              </a:spcAft>
              <a:buNone/>
            </a:pPr>
            <a:r>
              <a:rPr lang="en-US" sz="1100" u="sng">
                <a:solidFill>
                  <a:srgbClr val="980000"/>
                </a:solidFill>
                <a:hlinkClick r:id="rId4"/>
              </a:rPr>
              <a:t>https://www.binance.vision/glossary/hashed-timelock-contract</a:t>
            </a:r>
            <a:endParaRPr>
              <a:solidFill>
                <a:srgbClr val="980000"/>
              </a:solidFill>
            </a:endParaRPr>
          </a:p>
        </p:txBody>
      </p:sp>
      <p:sp>
        <p:nvSpPr>
          <p:cNvPr id="440" name="Google Shape;440;p64"/>
          <p:cNvSpPr/>
          <p:nvPr/>
        </p:nvSpPr>
        <p:spPr>
          <a:xfrm>
            <a:off x="7027275" y="3489050"/>
            <a:ext cx="1572600" cy="150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64"/>
          <p:cNvPicPr preferRelativeResize="0"/>
          <p:nvPr/>
        </p:nvPicPr>
        <p:blipFill>
          <a:blip r:embed="rId5">
            <a:alphaModFix/>
          </a:blip>
          <a:stretch>
            <a:fillRect/>
          </a:stretch>
        </p:blipFill>
        <p:spPr>
          <a:xfrm>
            <a:off x="7217525" y="3554600"/>
            <a:ext cx="1271276" cy="1271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5"/>
          <p:cNvSpPr txBox="1"/>
          <p:nvPr/>
        </p:nvSpPr>
        <p:spPr>
          <a:xfrm>
            <a:off x="327600" y="800850"/>
            <a:ext cx="8354100" cy="47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1"/>
              </a:spcBef>
              <a:spcAft>
                <a:spcPts val="0"/>
              </a:spcAft>
              <a:buNone/>
            </a:pPr>
            <a:r>
              <a:rPr lang="en-US" sz="1200">
                <a:solidFill>
                  <a:srgbClr val="FFFFFF"/>
                </a:solidFill>
                <a:latin typeface="Proxima Nova"/>
                <a:ea typeface="Proxima Nova"/>
                <a:cs typeface="Proxima Nova"/>
                <a:sym typeface="Proxima Nova"/>
              </a:rPr>
              <a:t>Al implementar HTLC en los canales de pago, los fondos pueden ser transferidos de un usuario a otro aunque no exista un canal directo entre ambos, de forma totalmente </a:t>
            </a:r>
            <a:r>
              <a:rPr i="1" lang="en-US" sz="1200">
                <a:solidFill>
                  <a:srgbClr val="FFFFFF"/>
                </a:solidFill>
                <a:latin typeface="Proxima Nova"/>
                <a:ea typeface="Proxima Nova"/>
                <a:cs typeface="Proxima Nova"/>
                <a:sym typeface="Proxima Nova"/>
              </a:rPr>
              <a:t>trustless</a:t>
            </a:r>
            <a:r>
              <a:rPr lang="en-US" sz="1200">
                <a:solidFill>
                  <a:srgbClr val="FFFFFF"/>
                </a:solidFill>
                <a:latin typeface="Proxima Nova"/>
                <a:ea typeface="Proxima Nova"/>
                <a:cs typeface="Proxima Nova"/>
                <a:sym typeface="Proxima Nova"/>
              </a:rPr>
              <a:t>. Este proceso es conocido como network routing.</a:t>
            </a:r>
            <a:endParaRPr sz="1200">
              <a:solidFill>
                <a:srgbClr val="FFFFFF"/>
              </a:solidFill>
              <a:latin typeface="Proxima Nova"/>
              <a:ea typeface="Proxima Nova"/>
              <a:cs typeface="Proxima Nova"/>
              <a:sym typeface="Proxima Nova"/>
            </a:endParaRPr>
          </a:p>
          <a:p>
            <a:pPr indent="0" lvl="0" marL="0" rtl="0" algn="l">
              <a:lnSpc>
                <a:spcPct val="115000"/>
              </a:lnSpc>
              <a:spcBef>
                <a:spcPts val="601"/>
              </a:spcBef>
              <a:spcAft>
                <a:spcPts val="0"/>
              </a:spcAft>
              <a:buNone/>
            </a:pPr>
            <a:r>
              <a:rPr lang="en-US" sz="1200">
                <a:solidFill>
                  <a:srgbClr val="FFFFFF"/>
                </a:solidFill>
                <a:latin typeface="Proxima Nova"/>
                <a:ea typeface="Proxima Nova"/>
                <a:cs typeface="Proxima Nova"/>
                <a:sym typeface="Proxima Nova"/>
              </a:rPr>
              <a:t>Veámoslo:</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601"/>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Alice le quiere comprarle algo por 1000 sat  a Carol. Alice puede usar la ruta que existe entre ella y Carol a través de Bob. El hashlock y el timelock del HTLC impedirán que Bob intercepte los fondos.</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Carol genera un número aleatorio y genera su hash SHA256, el hashlock que se añade al invoice. Y se lo manda a Alice.</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Alice usa el canal de pago con Bob y le paga a él los 1000 sat, pero añade ese hash que Carol le ha dado como metadata del pago. Bob no puede reclamar esos 1000 sat, por no conoce el número aleatorio que generó el hash.</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Bob usa su canal de pago con Carol para pagarle los 1000 sat, enviando exactamente el mismo hash, los mismos metadatos. En realidad, es el HTLC el que se encarga de esto.</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Carol, usando la pre-imagen del hashlock, ese número aleatorio, puede reclamar los 1000 sat del pago de Alice. </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Los fondos que se mueven provienen de la multisig de Bob con Carol. Pero cuando Carol recibe esos 1000 sat de Bob le entrega a Bob la TX con su firma confirmando la llegada de esos fondos.</a:t>
            </a:r>
            <a:endParaRPr sz="1200">
              <a:solidFill>
                <a:srgbClr val="FFFFFF"/>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FFFF"/>
              </a:buClr>
              <a:buSzPts val="1200"/>
              <a:buFont typeface="Proxima Nova"/>
              <a:buAutoNum type="arabicPeriod"/>
            </a:pPr>
            <a:r>
              <a:rPr lang="en-US" sz="1200">
                <a:solidFill>
                  <a:srgbClr val="FFFFFF"/>
                </a:solidFill>
                <a:latin typeface="Proxima Nova"/>
                <a:ea typeface="Proxima Nova"/>
                <a:cs typeface="Proxima Nova"/>
                <a:sym typeface="Proxima Nova"/>
              </a:rPr>
              <a:t>Bob le enseña la TX a Alice y Alice le manda los 1000 sat que</a:t>
            </a:r>
            <a:endParaRPr sz="1200">
              <a:solidFill>
                <a:srgbClr val="FFFFFF"/>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US" sz="1200">
                <a:solidFill>
                  <a:srgbClr val="FFFFFF"/>
                </a:solidFill>
                <a:latin typeface="Proxima Nova"/>
                <a:ea typeface="Proxima Nova"/>
                <a:cs typeface="Proxima Nova"/>
                <a:sym typeface="Proxima Nova"/>
              </a:rPr>
              <a:t>Bob entregó a Carol.</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7" name="Google Shape;447;p65"/>
          <p:cNvSpPr txBox="1"/>
          <p:nvPr/>
        </p:nvSpPr>
        <p:spPr>
          <a:xfrm>
            <a:off x="1785475" y="194850"/>
            <a:ext cx="60609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roxima Nova"/>
                <a:ea typeface="Proxima Nova"/>
                <a:cs typeface="Proxima Nova"/>
                <a:sym typeface="Proxima Nova"/>
              </a:rPr>
              <a:t>HTLCs y Enrutamiento (Routing) en la LN</a:t>
            </a:r>
            <a:endParaRPr sz="2400">
              <a:solidFill>
                <a:srgbClr val="FFFFFF"/>
              </a:solidFill>
              <a:latin typeface="Proxima Nova"/>
              <a:ea typeface="Proxima Nova"/>
              <a:cs typeface="Proxima Nova"/>
              <a:sym typeface="Proxima Nova"/>
            </a:endParaRPr>
          </a:p>
        </p:txBody>
      </p:sp>
      <p:pic>
        <p:nvPicPr>
          <p:cNvPr id="448" name="Google Shape;448;p65"/>
          <p:cNvPicPr preferRelativeResize="0"/>
          <p:nvPr/>
        </p:nvPicPr>
        <p:blipFill>
          <a:blip r:embed="rId3">
            <a:alphaModFix/>
          </a:blip>
          <a:stretch>
            <a:fillRect/>
          </a:stretch>
        </p:blipFill>
        <p:spPr>
          <a:xfrm>
            <a:off x="4729375" y="4144275"/>
            <a:ext cx="4279351" cy="814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6"/>
          <p:cNvSpPr txBox="1"/>
          <p:nvPr/>
        </p:nvSpPr>
        <p:spPr>
          <a:xfrm>
            <a:off x="3030725" y="195450"/>
            <a:ext cx="69591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rPr>
              <a:t>Fees / Comisiones</a:t>
            </a:r>
            <a:endParaRPr sz="2400">
              <a:solidFill>
                <a:srgbClr val="FFFFFF"/>
              </a:solidFill>
            </a:endParaRPr>
          </a:p>
        </p:txBody>
      </p:sp>
      <p:sp>
        <p:nvSpPr>
          <p:cNvPr id="454" name="Google Shape;454;p66"/>
          <p:cNvSpPr txBox="1"/>
          <p:nvPr/>
        </p:nvSpPr>
        <p:spPr>
          <a:xfrm>
            <a:off x="313175" y="4354800"/>
            <a:ext cx="9438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980000"/>
                </a:solidFill>
                <a:hlinkClick r:id="rId3"/>
              </a:rPr>
              <a:t>Source</a:t>
            </a:r>
            <a:endParaRPr>
              <a:solidFill>
                <a:srgbClr val="980000"/>
              </a:solidFill>
            </a:endParaRPr>
          </a:p>
        </p:txBody>
      </p:sp>
      <p:sp>
        <p:nvSpPr>
          <p:cNvPr id="455" name="Google Shape;455;p66"/>
          <p:cNvSpPr txBox="1"/>
          <p:nvPr/>
        </p:nvSpPr>
        <p:spPr>
          <a:xfrm>
            <a:off x="573325" y="753500"/>
            <a:ext cx="7944600" cy="3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Proxima Nova"/>
                <a:ea typeface="Proxima Nova"/>
                <a:cs typeface="Proxima Nova"/>
                <a:sym typeface="Proxima Nova"/>
              </a:rPr>
              <a:t>En la blockchain, estamos acostumbrados pagar una fee para compensar el trabajo de validación que llevan a cabo los mineros (PoW) / validadores (PoS)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En la Lightning, si tenemos canales directos no hay por qué pagar fees. Sin embargo, </a:t>
            </a:r>
            <a:r>
              <a:rPr lang="en-US">
                <a:solidFill>
                  <a:schemeClr val="lt1"/>
                </a:solidFill>
                <a:latin typeface="Proxima Nova"/>
                <a:ea typeface="Proxima Nova"/>
                <a:cs typeface="Proxima Nova"/>
                <a:sym typeface="Proxima Nova"/>
              </a:rPr>
              <a:t> los nodos con grandes sumas </a:t>
            </a:r>
            <a:r>
              <a:rPr i="1" lang="en-US">
                <a:solidFill>
                  <a:schemeClr val="lt1"/>
                </a:solidFill>
                <a:latin typeface="Proxima Nova"/>
                <a:ea typeface="Proxima Nova"/>
                <a:cs typeface="Proxima Nova"/>
                <a:sym typeface="Proxima Nova"/>
              </a:rPr>
              <a:t>stakeadas</a:t>
            </a:r>
            <a:r>
              <a:rPr lang="en-US">
                <a:solidFill>
                  <a:schemeClr val="lt1"/>
                </a:solidFill>
                <a:latin typeface="Proxima Nova"/>
                <a:ea typeface="Proxima Nova"/>
                <a:cs typeface="Proxima Nova"/>
                <a:sym typeface="Proxima Nova"/>
              </a:rPr>
              <a:t> en múltiples canales (</a:t>
            </a:r>
            <a:r>
              <a:rPr i="1" lang="en-US">
                <a:solidFill>
                  <a:schemeClr val="lt1"/>
                </a:solidFill>
                <a:latin typeface="Proxima Nova"/>
                <a:ea typeface="Proxima Nova"/>
                <a:cs typeface="Proxima Nova"/>
                <a:sym typeface="Proxima Nova"/>
              </a:rPr>
              <a:t>Lightning Hubs</a:t>
            </a:r>
            <a:r>
              <a:rPr lang="en-US">
                <a:solidFill>
                  <a:schemeClr val="lt1"/>
                </a:solidFill>
                <a:latin typeface="Proxima Nova"/>
                <a:ea typeface="Proxima Nova"/>
                <a:cs typeface="Proxima Nova"/>
                <a:sym typeface="Proxima Nova"/>
              </a:rPr>
              <a:t>) deben ser incentivados, pues permiten una gran interconexión de la red además de aportarle gran liquidez.</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En el caso del PoW se consume poder computacional y electricidad. En la Lightning se consume el recurso d</a:t>
            </a:r>
            <a:r>
              <a:rPr lang="en-US">
                <a:solidFill>
                  <a:srgbClr val="FFFFFF"/>
                </a:solidFill>
                <a:latin typeface="Proxima Nova"/>
                <a:ea typeface="Proxima Nova"/>
                <a:cs typeface="Proxima Nova"/>
                <a:sym typeface="Proxima Nova"/>
              </a:rPr>
              <a:t>el capital. Los canales tiene que tener suficiente capital </a:t>
            </a:r>
            <a:r>
              <a:rPr i="1" lang="en-US">
                <a:solidFill>
                  <a:srgbClr val="FFFFFF"/>
                </a:solidFill>
                <a:latin typeface="Proxima Nova"/>
                <a:ea typeface="Proxima Nova"/>
                <a:cs typeface="Proxima Nova"/>
                <a:sym typeface="Proxima Nova"/>
              </a:rPr>
              <a:t>stakeado</a:t>
            </a:r>
            <a:r>
              <a:rPr lang="en-US">
                <a:solidFill>
                  <a:srgbClr val="FFFFFF"/>
                </a:solidFill>
                <a:latin typeface="Proxima Nova"/>
                <a:ea typeface="Proxima Nova"/>
                <a:cs typeface="Proxima Nova"/>
                <a:sym typeface="Proxima Nova"/>
              </a:rPr>
              <a:t> para hacer efectivos los pagos.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Son los propios nodos los que se auto-asignan una fee. Para usar alguno de sus canales, tienes que pagar su fee. Las watchtowers, por su lado, requieren una fee por su servicio de monitoreo.</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
        <p:nvSpPr>
          <p:cNvPr id="456" name="Google Shape;456;p66"/>
          <p:cNvSpPr txBox="1"/>
          <p:nvPr/>
        </p:nvSpPr>
        <p:spPr>
          <a:xfrm>
            <a:off x="4025225" y="3847725"/>
            <a:ext cx="2473500" cy="11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No es nada de Polkadot! Es el explorardor 1ML de Lightning!</a:t>
            </a:r>
            <a:endParaRPr sz="1100">
              <a:solidFill>
                <a:srgbClr val="FFFFFF"/>
              </a:solidFill>
              <a:latin typeface="Proxima Nova"/>
              <a:ea typeface="Proxima Nova"/>
              <a:cs typeface="Proxima Nova"/>
              <a:sym typeface="Proxima Nova"/>
            </a:endParaRPr>
          </a:p>
        </p:txBody>
      </p:sp>
      <p:pic>
        <p:nvPicPr>
          <p:cNvPr id="457" name="Google Shape;457;p66">
            <a:hlinkClick r:id="rId4"/>
          </p:cNvPr>
          <p:cNvPicPr preferRelativeResize="0"/>
          <p:nvPr/>
        </p:nvPicPr>
        <p:blipFill>
          <a:blip r:embed="rId5">
            <a:alphaModFix/>
          </a:blip>
          <a:stretch>
            <a:fillRect/>
          </a:stretch>
        </p:blipFill>
        <p:spPr>
          <a:xfrm>
            <a:off x="6498725" y="3847725"/>
            <a:ext cx="1929226" cy="1017300"/>
          </a:xfrm>
          <a:prstGeom prst="rect">
            <a:avLst/>
          </a:prstGeom>
          <a:noFill/>
          <a:ln>
            <a:noFill/>
          </a:ln>
        </p:spPr>
      </p:pic>
      <p:sp>
        <p:nvSpPr>
          <p:cNvPr id="458" name="Google Shape;458;p66"/>
          <p:cNvSpPr/>
          <p:nvPr/>
        </p:nvSpPr>
        <p:spPr>
          <a:xfrm>
            <a:off x="4684850" y="4486575"/>
            <a:ext cx="1474200" cy="27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7"/>
          <p:cNvSpPr txBox="1"/>
          <p:nvPr/>
        </p:nvSpPr>
        <p:spPr>
          <a:xfrm>
            <a:off x="199500" y="4291725"/>
            <a:ext cx="4033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Source: </a:t>
            </a:r>
            <a:r>
              <a:rPr lang="en-US" sz="1100" u="sng">
                <a:solidFill>
                  <a:srgbClr val="980000"/>
                </a:solidFill>
                <a:hlinkClick r:id="rId3"/>
              </a:rPr>
              <a:t>https://blog.bitmex.com/lightning-network-justice/</a:t>
            </a:r>
            <a:endParaRPr>
              <a:solidFill>
                <a:srgbClr val="980000"/>
              </a:solidFill>
            </a:endParaRPr>
          </a:p>
        </p:txBody>
      </p:sp>
      <p:sp>
        <p:nvSpPr>
          <p:cNvPr id="464" name="Google Shape;464;p67"/>
          <p:cNvSpPr/>
          <p:nvPr/>
        </p:nvSpPr>
        <p:spPr>
          <a:xfrm>
            <a:off x="1538260" y="147475"/>
            <a:ext cx="6067500" cy="6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3000">
                <a:solidFill>
                  <a:srgbClr val="FFFFFF"/>
                </a:solidFill>
                <a:latin typeface="Proxima Nova"/>
                <a:ea typeface="Proxima Nova"/>
                <a:cs typeface="Proxima Nova"/>
                <a:sym typeface="Proxima Nova"/>
              </a:rPr>
              <a:t>Cierre de un canal de la Lightning</a:t>
            </a:r>
            <a:endParaRPr b="0" sz="3000" strike="noStrike">
              <a:latin typeface="Arial"/>
              <a:ea typeface="Arial"/>
              <a:cs typeface="Arial"/>
              <a:sym typeface="Arial"/>
            </a:endParaRPr>
          </a:p>
        </p:txBody>
      </p:sp>
      <p:sp>
        <p:nvSpPr>
          <p:cNvPr id="465" name="Google Shape;465;p67"/>
          <p:cNvSpPr txBox="1"/>
          <p:nvPr/>
        </p:nvSpPr>
        <p:spPr>
          <a:xfrm>
            <a:off x="344000" y="884550"/>
            <a:ext cx="8402700" cy="21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Proxima Nova"/>
                <a:ea typeface="Proxima Nova"/>
                <a:cs typeface="Proxima Nova"/>
                <a:sym typeface="Proxima Nova"/>
              </a:rPr>
              <a:t>No entraremos de lleno puesto que este tema es demasiado técnico y sería para un meetup avanzado</a:t>
            </a:r>
            <a:endParaRPr>
              <a:solidFill>
                <a:srgbClr val="FFFFFF"/>
              </a:solidFill>
              <a:latin typeface="Proxima Nova"/>
              <a:ea typeface="Proxima Nova"/>
              <a:cs typeface="Proxima Nova"/>
              <a:sym typeface="Proxima Nova"/>
            </a:endParaRPr>
          </a:p>
          <a:p>
            <a:pPr indent="0" lvl="0" marL="0" rtl="0" algn="ctr">
              <a:spcBef>
                <a:spcPts val="0"/>
              </a:spcBef>
              <a:spcAft>
                <a:spcPts val="0"/>
              </a:spcAft>
              <a:buNone/>
            </a:pP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Hay cuatro escenarios posibles a la hora de cerrar un canal: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endParaRPr>
          </a:p>
        </p:txBody>
      </p:sp>
      <p:pic>
        <p:nvPicPr>
          <p:cNvPr id="466" name="Google Shape;466;p67"/>
          <p:cNvPicPr preferRelativeResize="0"/>
          <p:nvPr/>
        </p:nvPicPr>
        <p:blipFill>
          <a:blip r:embed="rId4">
            <a:alphaModFix/>
          </a:blip>
          <a:stretch>
            <a:fillRect/>
          </a:stretch>
        </p:blipFill>
        <p:spPr>
          <a:xfrm>
            <a:off x="344000" y="1958650"/>
            <a:ext cx="1765050" cy="702800"/>
          </a:xfrm>
          <a:prstGeom prst="rect">
            <a:avLst/>
          </a:prstGeom>
          <a:noFill/>
          <a:ln>
            <a:noFill/>
          </a:ln>
        </p:spPr>
      </p:pic>
      <p:pic>
        <p:nvPicPr>
          <p:cNvPr id="467" name="Google Shape;467;p67"/>
          <p:cNvPicPr preferRelativeResize="0"/>
          <p:nvPr/>
        </p:nvPicPr>
        <p:blipFill>
          <a:blip r:embed="rId5">
            <a:alphaModFix/>
          </a:blip>
          <a:stretch>
            <a:fillRect/>
          </a:stretch>
        </p:blipFill>
        <p:spPr>
          <a:xfrm>
            <a:off x="2574774" y="1958650"/>
            <a:ext cx="1658525" cy="1473675"/>
          </a:xfrm>
          <a:prstGeom prst="rect">
            <a:avLst/>
          </a:prstGeom>
          <a:noFill/>
          <a:ln>
            <a:noFill/>
          </a:ln>
        </p:spPr>
      </p:pic>
      <p:pic>
        <p:nvPicPr>
          <p:cNvPr id="468" name="Google Shape;468;p67"/>
          <p:cNvPicPr preferRelativeResize="0"/>
          <p:nvPr/>
        </p:nvPicPr>
        <p:blipFill>
          <a:blip r:embed="rId6">
            <a:alphaModFix/>
          </a:blip>
          <a:stretch>
            <a:fillRect/>
          </a:stretch>
        </p:blipFill>
        <p:spPr>
          <a:xfrm>
            <a:off x="4797325" y="1958645"/>
            <a:ext cx="1658525" cy="2256599"/>
          </a:xfrm>
          <a:prstGeom prst="rect">
            <a:avLst/>
          </a:prstGeom>
          <a:noFill/>
          <a:ln>
            <a:noFill/>
          </a:ln>
        </p:spPr>
      </p:pic>
      <p:pic>
        <p:nvPicPr>
          <p:cNvPr id="469" name="Google Shape;469;p67"/>
          <p:cNvPicPr preferRelativeResize="0"/>
          <p:nvPr/>
        </p:nvPicPr>
        <p:blipFill>
          <a:blip r:embed="rId7">
            <a:alphaModFix/>
          </a:blip>
          <a:stretch>
            <a:fillRect/>
          </a:stretch>
        </p:blipFill>
        <p:spPr>
          <a:xfrm>
            <a:off x="7088125" y="1967831"/>
            <a:ext cx="1658525" cy="2238232"/>
          </a:xfrm>
          <a:prstGeom prst="rect">
            <a:avLst/>
          </a:prstGeom>
          <a:noFill/>
          <a:ln>
            <a:noFill/>
          </a:ln>
        </p:spPr>
      </p:pic>
      <p:sp>
        <p:nvSpPr>
          <p:cNvPr id="470" name="Google Shape;470;p67"/>
          <p:cNvSpPr/>
          <p:nvPr/>
        </p:nvSpPr>
        <p:spPr>
          <a:xfrm>
            <a:off x="1031975" y="2864900"/>
            <a:ext cx="278400" cy="360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7"/>
          <p:cNvSpPr txBox="1"/>
          <p:nvPr/>
        </p:nvSpPr>
        <p:spPr>
          <a:xfrm>
            <a:off x="628625" y="3296438"/>
            <a:ext cx="11958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a:t>
            </a:r>
            <a:r>
              <a:rPr lang="en-US">
                <a:solidFill>
                  <a:schemeClr val="dk1"/>
                </a:solidFill>
                <a:latin typeface="Proxima Nova"/>
                <a:ea typeface="Proxima Nova"/>
                <a:cs typeface="Proxima Nova"/>
                <a:sym typeface="Proxima Nova"/>
              </a:rPr>
              <a:t> </a:t>
            </a:r>
            <a:r>
              <a:rPr lang="en-US">
                <a:solidFill>
                  <a:srgbClr val="FFFFFF"/>
                </a:solidFill>
                <a:latin typeface="Proxima Nova"/>
                <a:ea typeface="Proxima Nova"/>
                <a:cs typeface="Proxima Nova"/>
                <a:sym typeface="Proxima Nova"/>
              </a:rPr>
              <a:t>el ideal</a:t>
            </a:r>
            <a:endParaRPr>
              <a:solidFill>
                <a:srgbClr val="FFFFFF"/>
              </a:solidFill>
              <a:latin typeface="Proxima Nova"/>
              <a:ea typeface="Proxima Nova"/>
              <a:cs typeface="Proxima Nova"/>
              <a:sym typeface="Proxima Nova"/>
            </a:endParaRPr>
          </a:p>
        </p:txBody>
      </p:sp>
      <p:sp>
        <p:nvSpPr>
          <p:cNvPr id="472" name="Google Shape;472;p67"/>
          <p:cNvSpPr txBox="1"/>
          <p:nvPr/>
        </p:nvSpPr>
        <p:spPr>
          <a:xfrm>
            <a:off x="2222638" y="3526988"/>
            <a:ext cx="2362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Ocurre entre dos nodos honestos cuando uno está offline</a:t>
            </a:r>
            <a:endParaRPr sz="1200">
              <a:solidFill>
                <a:srgbClr val="FFFFFF"/>
              </a:solidFill>
              <a:latin typeface="Proxima Nova"/>
              <a:ea typeface="Proxima Nova"/>
              <a:cs typeface="Proxima Nova"/>
              <a:sym typeface="Proxima Nova"/>
            </a:endParaRPr>
          </a:p>
        </p:txBody>
      </p:sp>
      <p:sp>
        <p:nvSpPr>
          <p:cNvPr id="473" name="Google Shape;473;p67"/>
          <p:cNvSpPr/>
          <p:nvPr/>
        </p:nvSpPr>
        <p:spPr>
          <a:xfrm>
            <a:off x="5421975" y="4404675"/>
            <a:ext cx="393000" cy="604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7"/>
          <p:cNvSpPr/>
          <p:nvPr/>
        </p:nvSpPr>
        <p:spPr>
          <a:xfrm>
            <a:off x="7720888" y="4404675"/>
            <a:ext cx="393000" cy="604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8"/>
          <p:cNvSpPr txBox="1"/>
          <p:nvPr/>
        </p:nvSpPr>
        <p:spPr>
          <a:xfrm>
            <a:off x="851800" y="751675"/>
            <a:ext cx="6732300" cy="3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Proxima Nova"/>
                <a:ea typeface="Proxima Nova"/>
                <a:cs typeface="Proxima Nova"/>
                <a:sym typeface="Proxima Nova"/>
              </a:rPr>
              <a:t>Non-cooperative closure</a:t>
            </a:r>
            <a:endParaRPr sz="1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sz="1600">
                <a:solidFill>
                  <a:srgbClr val="FFFFFF"/>
                </a:solidFill>
                <a:latin typeface="Proxima Nova"/>
                <a:ea typeface="Proxima Nova"/>
                <a:cs typeface="Proxima Nova"/>
                <a:sym typeface="Proxima Nova"/>
              </a:rPr>
              <a:t>Justice:</a:t>
            </a:r>
            <a:endParaRPr sz="16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n-US">
                <a:solidFill>
                  <a:srgbClr val="FFFFFF"/>
                </a:solidFill>
                <a:latin typeface="Proxima Nova"/>
                <a:ea typeface="Proxima Nova"/>
                <a:cs typeface="Proxima Nova"/>
                <a:sym typeface="Proxima Nova"/>
              </a:rPr>
              <a:t>Un nodo malicioso trata de forzar el cierre del canal emitiendo un estado anterior, una TX que le es favorable. Pero el otro nodo vuelve online antes de las 24h de plazo y revisa el estado del canal.</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n-US">
                <a:solidFill>
                  <a:srgbClr val="FFFFFF"/>
                </a:solidFill>
                <a:latin typeface="Proxima Nova"/>
                <a:ea typeface="Proxima Nova"/>
                <a:cs typeface="Proxima Nova"/>
                <a:sym typeface="Proxima Nova"/>
              </a:rPr>
              <a:t>Ahora el nodo honesto se puede quedar con todos los fondos del ladrón.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sz="1600">
                <a:solidFill>
                  <a:srgbClr val="FFFFFF"/>
                </a:solidFill>
                <a:latin typeface="Proxima Nova"/>
                <a:ea typeface="Proxima Nova"/>
                <a:cs typeface="Proxima Nova"/>
                <a:sym typeface="Proxima Nova"/>
              </a:rPr>
              <a:t>Non-justice:</a:t>
            </a:r>
            <a:endParaRPr sz="16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n-US">
                <a:solidFill>
                  <a:srgbClr val="FFFFFF"/>
                </a:solidFill>
                <a:latin typeface="Proxima Nova"/>
                <a:ea typeface="Proxima Nova"/>
                <a:cs typeface="Proxima Nova"/>
                <a:sym typeface="Proxima Nova"/>
              </a:rPr>
              <a:t>El nodo malicioso se sale esta vez con la suya. El nodo honesto no vuelve online en las siguientes 24h y el robo es cometido y se hace irreversible a través de la OUTPUT TX en Bitcoin de cierre del canal. </a:t>
            </a:r>
            <a:endParaRPr>
              <a:solidFill>
                <a:srgbClr val="FFFFFF"/>
              </a:solidFill>
              <a:latin typeface="Proxima Nova"/>
              <a:ea typeface="Proxima Nova"/>
              <a:cs typeface="Proxima Nova"/>
              <a:sym typeface="Proxima Nova"/>
            </a:endParaRPr>
          </a:p>
        </p:txBody>
      </p:sp>
      <p:sp>
        <p:nvSpPr>
          <p:cNvPr id="480" name="Google Shape;480;p68"/>
          <p:cNvSpPr/>
          <p:nvPr/>
        </p:nvSpPr>
        <p:spPr>
          <a:xfrm>
            <a:off x="1538260" y="147475"/>
            <a:ext cx="6067500" cy="6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3000">
                <a:solidFill>
                  <a:srgbClr val="FFFFFF"/>
                </a:solidFill>
                <a:latin typeface="Proxima Nova"/>
                <a:ea typeface="Proxima Nova"/>
                <a:cs typeface="Proxima Nova"/>
                <a:sym typeface="Proxima Nova"/>
              </a:rPr>
              <a:t>Cierre de un canal de la Lightning</a:t>
            </a:r>
            <a:endParaRPr b="0" sz="3000" strike="noStrike">
              <a:latin typeface="Arial"/>
              <a:ea typeface="Arial"/>
              <a:cs typeface="Arial"/>
              <a:sym typeface="Arial"/>
            </a:endParaRPr>
          </a:p>
        </p:txBody>
      </p:sp>
      <p:sp>
        <p:nvSpPr>
          <p:cNvPr id="481" name="Google Shape;481;p68"/>
          <p:cNvSpPr txBox="1"/>
          <p:nvPr/>
        </p:nvSpPr>
        <p:spPr>
          <a:xfrm>
            <a:off x="199500" y="4291725"/>
            <a:ext cx="4033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Source: </a:t>
            </a:r>
            <a:r>
              <a:rPr lang="en-US" sz="1100" u="sng">
                <a:solidFill>
                  <a:srgbClr val="980000"/>
                </a:solidFill>
                <a:hlinkClick r:id="rId3"/>
              </a:rPr>
              <a:t>https://blog.bitmex.com/lightning-network-justice/</a:t>
            </a:r>
            <a:endParaRPr>
              <a:solidFill>
                <a:srgbClr val="980000"/>
              </a:solidFill>
            </a:endParaRPr>
          </a:p>
        </p:txBody>
      </p:sp>
      <p:pic>
        <p:nvPicPr>
          <p:cNvPr id="482" name="Google Shape;482;p68"/>
          <p:cNvPicPr preferRelativeResize="0"/>
          <p:nvPr/>
        </p:nvPicPr>
        <p:blipFill>
          <a:blip r:embed="rId4">
            <a:alphaModFix/>
          </a:blip>
          <a:stretch>
            <a:fillRect/>
          </a:stretch>
        </p:blipFill>
        <p:spPr>
          <a:xfrm>
            <a:off x="7584100" y="3325250"/>
            <a:ext cx="1240875" cy="1167875"/>
          </a:xfrm>
          <a:prstGeom prst="rect">
            <a:avLst/>
          </a:prstGeom>
          <a:noFill/>
          <a:ln>
            <a:noFill/>
          </a:ln>
        </p:spPr>
      </p:pic>
      <p:pic>
        <p:nvPicPr>
          <p:cNvPr id="483" name="Google Shape;483;p68"/>
          <p:cNvPicPr preferRelativeResize="0"/>
          <p:nvPr/>
        </p:nvPicPr>
        <p:blipFill>
          <a:blip r:embed="rId5">
            <a:alphaModFix/>
          </a:blip>
          <a:stretch>
            <a:fillRect/>
          </a:stretch>
        </p:blipFill>
        <p:spPr>
          <a:xfrm>
            <a:off x="7605750" y="1668650"/>
            <a:ext cx="1095550" cy="10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2"/>
          <p:cNvSpPr txBox="1"/>
          <p:nvPr/>
        </p:nvSpPr>
        <p:spPr>
          <a:xfrm>
            <a:off x="415800" y="214200"/>
            <a:ext cx="8122680" cy="1588320"/>
          </a:xfrm>
          <a:prstGeom prst="rect">
            <a:avLst/>
          </a:prstGeom>
          <a:noFill/>
          <a:ln>
            <a:noFill/>
          </a:ln>
        </p:spPr>
        <p:txBody>
          <a:bodyPr anchorCtr="0" anchor="b" bIns="91425" lIns="91425" spcFirstLastPara="1" rIns="91425" wrap="square" tIns="91425">
            <a:noAutofit/>
          </a:bodyPr>
          <a:lstStyle/>
          <a:p>
            <a:pPr indent="-457200" lvl="0" marL="457200" marR="0" rtl="0" algn="l">
              <a:lnSpc>
                <a:spcPct val="100000"/>
              </a:lnSpc>
              <a:spcBef>
                <a:spcPts val="0"/>
              </a:spcBef>
              <a:spcAft>
                <a:spcPts val="0"/>
              </a:spcAft>
              <a:buClr>
                <a:srgbClr val="FFFFFF"/>
              </a:buClr>
              <a:buSzPts val="4800"/>
              <a:buFont typeface="Noto Sans Symbols"/>
              <a:buAutoNum type="arabicPeriod"/>
            </a:pPr>
            <a:r>
              <a:rPr b="0" i="0" lang="en-US" sz="4800" u="none" cap="none" strike="noStrike">
                <a:solidFill>
                  <a:srgbClr val="FFFFFF"/>
                </a:solidFill>
                <a:latin typeface="Proxima Nova"/>
                <a:ea typeface="Proxima Nova"/>
                <a:cs typeface="Proxima Nova"/>
                <a:sym typeface="Proxima Nova"/>
              </a:rPr>
              <a:t>Introducción</a:t>
            </a:r>
            <a:endParaRPr b="0" i="0" sz="4800" u="none" cap="none" strike="noStrike">
              <a:solidFill>
                <a:srgbClr val="000000"/>
              </a:solidFill>
              <a:latin typeface="Arial"/>
              <a:ea typeface="Arial"/>
              <a:cs typeface="Arial"/>
              <a:sym typeface="Arial"/>
            </a:endParaRPr>
          </a:p>
        </p:txBody>
      </p:sp>
      <p:sp>
        <p:nvSpPr>
          <p:cNvPr id="183" name="Google Shape;183;p42"/>
          <p:cNvSpPr txBox="1"/>
          <p:nvPr/>
        </p:nvSpPr>
        <p:spPr>
          <a:xfrm>
            <a:off x="937080" y="1802880"/>
            <a:ext cx="8122680" cy="629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Proof of Stake y la Lightning Network</a:t>
            </a:r>
            <a:endParaRPr b="0" i="0" sz="2400" u="none" cap="none" strike="noStrike">
              <a:latin typeface="Arial"/>
              <a:ea typeface="Arial"/>
              <a:cs typeface="Arial"/>
              <a:sym typeface="Arial"/>
            </a:endParaRPr>
          </a:p>
        </p:txBody>
      </p:sp>
      <p:sp>
        <p:nvSpPr>
          <p:cNvPr id="184" name="Google Shape;184;p42"/>
          <p:cNvSpPr/>
          <p:nvPr/>
        </p:nvSpPr>
        <p:spPr>
          <a:xfrm>
            <a:off x="580680" y="3484440"/>
            <a:ext cx="7809480" cy="5569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¿Por qué en un meetup de Proof of Stake (PoS) estamos hablando de la Lightning Network?</a:t>
            </a:r>
            <a:endParaRPr b="0" i="0" sz="1800" u="none" cap="none" strike="noStrike">
              <a:latin typeface="Arial"/>
              <a:ea typeface="Arial"/>
              <a:cs typeface="Arial"/>
              <a:sym typeface="Arial"/>
            </a:endParaRPr>
          </a:p>
        </p:txBody>
      </p:sp>
      <p:sp>
        <p:nvSpPr>
          <p:cNvPr id="185" name="Google Shape;185;p42"/>
          <p:cNvSpPr/>
          <p:nvPr/>
        </p:nvSpPr>
        <p:spPr>
          <a:xfrm>
            <a:off x="7632360" y="3887280"/>
            <a:ext cx="2999520" cy="2999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a:t>
            </a:r>
            <a:endParaRPr b="0" i="0" sz="48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9"/>
          <p:cNvSpPr/>
          <p:nvPr/>
        </p:nvSpPr>
        <p:spPr>
          <a:xfrm>
            <a:off x="1691330" y="78000"/>
            <a:ext cx="6570000" cy="31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Mejoras del funcionamiento de LN</a:t>
            </a:r>
            <a:endParaRPr b="0" sz="3000" strike="noStrike">
              <a:latin typeface="Arial"/>
              <a:ea typeface="Arial"/>
              <a:cs typeface="Arial"/>
              <a:sym typeface="Arial"/>
            </a:endParaRPr>
          </a:p>
        </p:txBody>
      </p:sp>
      <p:sp>
        <p:nvSpPr>
          <p:cNvPr id="489" name="Google Shape;489;p69"/>
          <p:cNvSpPr/>
          <p:nvPr/>
        </p:nvSpPr>
        <p:spPr>
          <a:xfrm>
            <a:off x="763955" y="1960168"/>
            <a:ext cx="2898600" cy="55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400" strike="noStrike">
                <a:solidFill>
                  <a:srgbClr val="FFFFFF"/>
                </a:solidFill>
                <a:latin typeface="Proxima Nova"/>
                <a:ea typeface="Proxima Nova"/>
                <a:cs typeface="Proxima Nova"/>
                <a:sym typeface="Proxima Nova"/>
              </a:rPr>
              <a:t>Autopilot</a:t>
            </a:r>
            <a:r>
              <a:rPr b="0" lang="en-US" sz="1400" strike="noStrike">
                <a:solidFill>
                  <a:srgbClr val="FFFFFF"/>
                </a:solidFill>
                <a:latin typeface="Proxima Nova"/>
                <a:ea typeface="Proxima Nova"/>
                <a:cs typeface="Proxima Nova"/>
                <a:sym typeface="Proxima Nova"/>
              </a:rPr>
              <a:t> (creación de canales automáticamente)</a:t>
            </a:r>
            <a:endParaRPr b="0" sz="1400" strike="noStrike">
              <a:latin typeface="Arial"/>
              <a:ea typeface="Arial"/>
              <a:cs typeface="Arial"/>
              <a:sym typeface="Arial"/>
            </a:endParaRPr>
          </a:p>
        </p:txBody>
      </p:sp>
      <p:sp>
        <p:nvSpPr>
          <p:cNvPr id="490" name="Google Shape;490;p69"/>
          <p:cNvSpPr/>
          <p:nvPr/>
        </p:nvSpPr>
        <p:spPr>
          <a:xfrm>
            <a:off x="763955" y="1265713"/>
            <a:ext cx="2593500" cy="9456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lang="en-US" sz="1400" strike="noStrike">
                <a:solidFill>
                  <a:srgbClr val="FFFFFF"/>
                </a:solidFill>
                <a:latin typeface="Arial"/>
                <a:ea typeface="Arial"/>
                <a:cs typeface="Arial"/>
                <a:sym typeface="Arial"/>
              </a:rPr>
              <a:t>Lightning Loop </a:t>
            </a:r>
            <a:r>
              <a:rPr b="0" lang="en-US" sz="1400" strike="noStrike">
                <a:solidFill>
                  <a:srgbClr val="FFFFFF"/>
                </a:solidFill>
                <a:latin typeface="Arial"/>
                <a:ea typeface="Arial"/>
                <a:cs typeface="Arial"/>
                <a:sym typeface="Arial"/>
              </a:rPr>
              <a:t>(vaciado del canal)</a:t>
            </a:r>
            <a:endParaRPr b="0" sz="1400" strike="noStrike">
              <a:latin typeface="Arial"/>
              <a:ea typeface="Arial"/>
              <a:cs typeface="Arial"/>
              <a:sym typeface="Arial"/>
            </a:endParaRPr>
          </a:p>
        </p:txBody>
      </p:sp>
      <p:sp>
        <p:nvSpPr>
          <p:cNvPr id="491" name="Google Shape;491;p69"/>
          <p:cNvSpPr/>
          <p:nvPr/>
        </p:nvSpPr>
        <p:spPr>
          <a:xfrm>
            <a:off x="5682395" y="1874280"/>
            <a:ext cx="3837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solidFill>
                  <a:srgbClr val="FFFFFF"/>
                </a:solidFill>
                <a:latin typeface="Proxima Nova"/>
                <a:ea typeface="Proxima Nova"/>
                <a:cs typeface="Proxima Nova"/>
                <a:sym typeface="Proxima Nova"/>
              </a:rPr>
              <a:t>Sólo presente en los nodos</a:t>
            </a:r>
            <a:r>
              <a:rPr b="0" lang="en-US" sz="1400" strike="noStrike">
                <a:solidFill>
                  <a:srgbClr val="FFFFFF"/>
                </a:solidFill>
                <a:latin typeface="Proxima Nova"/>
                <a:ea typeface="Proxima Nova"/>
                <a:cs typeface="Proxima Nova"/>
                <a:sym typeface="Proxima Nova"/>
              </a:rPr>
              <a:t> LND</a:t>
            </a:r>
            <a:endParaRPr b="0" sz="1400" strike="noStrike">
              <a:latin typeface="Arial"/>
              <a:ea typeface="Arial"/>
              <a:cs typeface="Arial"/>
              <a:sym typeface="Arial"/>
            </a:endParaRPr>
          </a:p>
        </p:txBody>
      </p:sp>
      <p:sp>
        <p:nvSpPr>
          <p:cNvPr id="492" name="Google Shape;492;p69"/>
          <p:cNvSpPr/>
          <p:nvPr/>
        </p:nvSpPr>
        <p:spPr>
          <a:xfrm>
            <a:off x="763950" y="3605550"/>
            <a:ext cx="3526800" cy="55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400" strike="noStrike">
                <a:solidFill>
                  <a:srgbClr val="FFFFFF"/>
                </a:solidFill>
                <a:latin typeface="Proxima Nova"/>
                <a:ea typeface="Proxima Nova"/>
                <a:cs typeface="Proxima Nova"/>
                <a:sym typeface="Proxima Nova"/>
              </a:rPr>
              <a:t>AMP, Atomic M</a:t>
            </a:r>
            <a:r>
              <a:rPr b="1" lang="en-US">
                <a:solidFill>
                  <a:srgbClr val="FFFFFF"/>
                </a:solidFill>
                <a:latin typeface="Proxima Nova"/>
                <a:ea typeface="Proxima Nova"/>
                <a:cs typeface="Proxima Nova"/>
                <a:sym typeface="Proxima Nova"/>
              </a:rPr>
              <a:t>ulti-Path Payment</a:t>
            </a:r>
            <a:r>
              <a:rPr b="1" lang="en-US" sz="1400" strike="noStrike">
                <a:solidFill>
                  <a:srgbClr val="FFFFFF"/>
                </a:solidFill>
                <a:latin typeface="Proxima Nova"/>
                <a:ea typeface="Proxima Nova"/>
                <a:cs typeface="Proxima Nova"/>
                <a:sym typeface="Proxima Nova"/>
              </a:rPr>
              <a:t> </a:t>
            </a:r>
            <a:endParaRPr b="1" sz="1400"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(división de un pago por varios canales)</a:t>
            </a:r>
            <a:endParaRPr b="0" sz="1400" strike="noStrike">
              <a:latin typeface="Arial"/>
              <a:ea typeface="Arial"/>
              <a:cs typeface="Arial"/>
              <a:sym typeface="Arial"/>
            </a:endParaRPr>
          </a:p>
        </p:txBody>
      </p:sp>
      <p:sp>
        <p:nvSpPr>
          <p:cNvPr id="493" name="Google Shape;493;p69"/>
          <p:cNvSpPr/>
          <p:nvPr/>
        </p:nvSpPr>
        <p:spPr>
          <a:xfrm>
            <a:off x="3516450" y="1472649"/>
            <a:ext cx="2133756" cy="466182"/>
          </a:xfrm>
          <a:custGeom>
            <a:rect b="b" l="l" r="r" t="t"/>
            <a:pathLst>
              <a:path extrusionOk="0" h="21600" w="21600">
                <a:moveTo>
                  <a:pt x="0" y="0"/>
                </a:moveTo>
                <a:lnTo>
                  <a:pt x="21600" y="21600"/>
                </a:lnTo>
              </a:path>
            </a:pathLst>
          </a:custGeom>
          <a:noFill/>
          <a:ln cap="flat" cmpd="sng" w="9525">
            <a:solidFill>
              <a:srgbClr val="4BA173"/>
            </a:solidFill>
            <a:prstDash val="solid"/>
            <a:round/>
            <a:headEnd len="sm" w="sm" type="none"/>
            <a:tailEnd len="med" w="med" type="triangle"/>
          </a:ln>
        </p:spPr>
      </p:sp>
      <p:cxnSp>
        <p:nvCxnSpPr>
          <p:cNvPr id="494" name="Google Shape;494;p69"/>
          <p:cNvCxnSpPr>
            <a:endCxn id="491" idx="1"/>
          </p:cNvCxnSpPr>
          <p:nvPr/>
        </p:nvCxnSpPr>
        <p:spPr>
          <a:xfrm flipH="1" rot="10800000">
            <a:off x="3471695" y="2107380"/>
            <a:ext cx="2210700" cy="233100"/>
          </a:xfrm>
          <a:prstGeom prst="straightConnector1">
            <a:avLst/>
          </a:prstGeom>
          <a:noFill/>
          <a:ln cap="flat" cmpd="sng" w="9525">
            <a:solidFill>
              <a:srgbClr val="4BA173"/>
            </a:solidFill>
            <a:prstDash val="solid"/>
            <a:round/>
            <a:headEnd len="med" w="med" type="none"/>
            <a:tailEnd len="med" w="med" type="triangle"/>
          </a:ln>
        </p:spPr>
      </p:cxnSp>
      <p:sp>
        <p:nvSpPr>
          <p:cNvPr id="495" name="Google Shape;495;p69"/>
          <p:cNvSpPr txBox="1"/>
          <p:nvPr/>
        </p:nvSpPr>
        <p:spPr>
          <a:xfrm>
            <a:off x="763800" y="2742750"/>
            <a:ext cx="27528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Proxima Nova"/>
                <a:ea typeface="Proxima Nova"/>
                <a:cs typeface="Proxima Nova"/>
                <a:sym typeface="Proxima Nova"/>
              </a:rPr>
              <a:t>WatchTowers </a:t>
            </a:r>
            <a:r>
              <a:rPr lang="en-US">
                <a:solidFill>
                  <a:srgbClr val="FFFFFF"/>
                </a:solidFill>
                <a:latin typeface="Proxima Nova"/>
                <a:ea typeface="Proxima Nova"/>
                <a:cs typeface="Proxima Nova"/>
                <a:sym typeface="Proxima Nova"/>
              </a:rPr>
              <a:t>(aumenta la seguridad para usuarios que están online intermitentemente)</a:t>
            </a:r>
            <a:endParaRPr>
              <a:solidFill>
                <a:srgbClr val="FFFFFF"/>
              </a:solidFill>
              <a:latin typeface="Proxima Nova"/>
              <a:ea typeface="Proxima Nova"/>
              <a:cs typeface="Proxima Nova"/>
              <a:sym typeface="Proxima Nova"/>
            </a:endParaRPr>
          </a:p>
        </p:txBody>
      </p:sp>
      <p:sp>
        <p:nvSpPr>
          <p:cNvPr id="496" name="Google Shape;496;p69"/>
          <p:cNvSpPr txBox="1"/>
          <p:nvPr/>
        </p:nvSpPr>
        <p:spPr>
          <a:xfrm>
            <a:off x="3516600" y="644800"/>
            <a:ext cx="31287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Proxima Nova"/>
                <a:ea typeface="Proxima Nova"/>
                <a:cs typeface="Proxima Nova"/>
                <a:sym typeface="Proxima Nova"/>
              </a:rPr>
              <a:t>a nivel de protocolo</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0"/>
          <p:cNvSpPr/>
          <p:nvPr/>
        </p:nvSpPr>
        <p:spPr>
          <a:xfrm>
            <a:off x="1456200" y="253800"/>
            <a:ext cx="6866640" cy="7210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Atomic Multi-Path Payments (AMP)</a:t>
            </a:r>
            <a:endParaRPr b="0" sz="3000" strike="noStrike">
              <a:latin typeface="Arial"/>
              <a:ea typeface="Arial"/>
              <a:cs typeface="Arial"/>
              <a:sym typeface="Arial"/>
            </a:endParaRPr>
          </a:p>
        </p:txBody>
      </p:sp>
      <p:sp>
        <p:nvSpPr>
          <p:cNvPr id="502" name="Google Shape;502;p70"/>
          <p:cNvSpPr/>
          <p:nvPr/>
        </p:nvSpPr>
        <p:spPr>
          <a:xfrm>
            <a:off x="737640" y="3712320"/>
            <a:ext cx="7668360" cy="1856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Es una solución del Routing the la Lightning Network que permite enviar cantidades más grandes. El problema es que, cuando los </a:t>
            </a:r>
            <a:r>
              <a:rPr b="0" i="1" lang="en-US" sz="1400" strike="noStrike">
                <a:solidFill>
                  <a:srgbClr val="FFFFFF"/>
                </a:solidFill>
                <a:latin typeface="Proxima Nova"/>
                <a:ea typeface="Proxima Nova"/>
                <a:cs typeface="Proxima Nova"/>
                <a:sym typeface="Proxima Nova"/>
              </a:rPr>
              <a:t>peers</a:t>
            </a:r>
            <a:r>
              <a:rPr b="0" lang="en-US" sz="1400" strike="noStrike">
                <a:solidFill>
                  <a:srgbClr val="FFFFFF"/>
                </a:solidFill>
                <a:latin typeface="Proxima Nova"/>
                <a:ea typeface="Proxima Nova"/>
                <a:cs typeface="Proxima Nova"/>
                <a:sym typeface="Proxima Nova"/>
              </a:rPr>
              <a:t> no están conectados de forma directa, el envío del pago puede fallar si los canales intermediarios no cuentan con suficiente capacidad.</a:t>
            </a:r>
            <a:endParaRPr b="0" sz="1400" strike="noStrike">
              <a:latin typeface="Arial"/>
              <a:ea typeface="Arial"/>
              <a:cs typeface="Arial"/>
              <a:sym typeface="Arial"/>
            </a:endParaRPr>
          </a:p>
        </p:txBody>
      </p:sp>
      <p:pic>
        <p:nvPicPr>
          <p:cNvPr id="503" name="Google Shape;503;p70"/>
          <p:cNvPicPr preferRelativeResize="0"/>
          <p:nvPr/>
        </p:nvPicPr>
        <p:blipFill rotWithShape="1">
          <a:blip r:embed="rId3">
            <a:alphaModFix/>
          </a:blip>
          <a:srcRect b="0" l="0" r="0" t="0"/>
          <a:stretch/>
        </p:blipFill>
        <p:spPr>
          <a:xfrm>
            <a:off x="2572200" y="975240"/>
            <a:ext cx="3610440" cy="2403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Google Shape;508;p71"/>
          <p:cNvPicPr preferRelativeResize="0"/>
          <p:nvPr/>
        </p:nvPicPr>
        <p:blipFill rotWithShape="1">
          <a:blip r:embed="rId3">
            <a:alphaModFix/>
          </a:blip>
          <a:srcRect b="0" l="0" r="0" t="0"/>
          <a:stretch/>
        </p:blipFill>
        <p:spPr>
          <a:xfrm>
            <a:off x="514800" y="1087560"/>
            <a:ext cx="3748320" cy="3542760"/>
          </a:xfrm>
          <a:prstGeom prst="rect">
            <a:avLst/>
          </a:prstGeom>
          <a:noFill/>
          <a:ln>
            <a:noFill/>
          </a:ln>
        </p:spPr>
      </p:pic>
      <p:sp>
        <p:nvSpPr>
          <p:cNvPr id="509" name="Google Shape;509;p71"/>
          <p:cNvSpPr/>
          <p:nvPr/>
        </p:nvSpPr>
        <p:spPr>
          <a:xfrm>
            <a:off x="1965600" y="1213920"/>
            <a:ext cx="2203920" cy="396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000" strike="noStrike">
                <a:solidFill>
                  <a:srgbClr val="000000"/>
                </a:solidFill>
                <a:latin typeface="Proxima Nova"/>
                <a:ea typeface="Proxima Nova"/>
                <a:cs typeface="Proxima Nova"/>
                <a:sym typeface="Proxima Nova"/>
              </a:rPr>
              <a:t>Alice quiere enviar a Dave 0.05 BTC</a:t>
            </a:r>
            <a:endParaRPr b="0" sz="1000" strike="noStrike">
              <a:latin typeface="Arial"/>
              <a:ea typeface="Arial"/>
              <a:cs typeface="Arial"/>
              <a:sym typeface="Arial"/>
            </a:endParaRPr>
          </a:p>
        </p:txBody>
      </p:sp>
      <p:sp>
        <p:nvSpPr>
          <p:cNvPr id="510" name="Google Shape;510;p71"/>
          <p:cNvSpPr/>
          <p:nvPr/>
        </p:nvSpPr>
        <p:spPr>
          <a:xfrm>
            <a:off x="2891520" y="66600"/>
            <a:ext cx="5782680" cy="745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Ejemplo de AMP</a:t>
            </a:r>
            <a:endParaRPr b="0" sz="3000" strike="noStrike">
              <a:latin typeface="Arial"/>
              <a:ea typeface="Arial"/>
              <a:cs typeface="Arial"/>
              <a:sym typeface="Arial"/>
            </a:endParaRPr>
          </a:p>
        </p:txBody>
      </p:sp>
      <p:sp>
        <p:nvSpPr>
          <p:cNvPr id="511" name="Google Shape;511;p71"/>
          <p:cNvSpPr/>
          <p:nvPr/>
        </p:nvSpPr>
        <p:spPr>
          <a:xfrm>
            <a:off x="4330440" y="997920"/>
            <a:ext cx="4344120" cy="399708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Si Bob </a:t>
            </a:r>
            <a:r>
              <a:rPr b="0" lang="en-US" sz="1400" u="sng" strike="noStrike">
                <a:solidFill>
                  <a:srgbClr val="FFFFFF"/>
                </a:solidFill>
                <a:latin typeface="Proxima Nova"/>
                <a:ea typeface="Proxima Nova"/>
                <a:cs typeface="Proxima Nova"/>
                <a:sym typeface="Proxima Nova"/>
              </a:rPr>
              <a:t>o</a:t>
            </a:r>
            <a:r>
              <a:rPr b="0" lang="en-US" sz="1400" strike="noStrike">
                <a:solidFill>
                  <a:srgbClr val="FFFFFF"/>
                </a:solidFill>
                <a:latin typeface="Proxima Nova"/>
                <a:ea typeface="Proxima Nova"/>
                <a:cs typeface="Proxima Nova"/>
                <a:sym typeface="Proxima Nova"/>
              </a:rPr>
              <a:t> Carol no tiene capacidad de envío de 0.05 BTC, el pago de Alice no llegará a Dave.</a:t>
            </a:r>
            <a:endParaRPr b="0" sz="1400" strike="noStrike">
              <a:latin typeface="Arial"/>
              <a:ea typeface="Arial"/>
              <a:cs typeface="Arial"/>
              <a:sym typeface="Arial"/>
            </a:endParaRPr>
          </a:p>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Usando AMP, las 0.05 BTC que envía Alice automáticamente se dividen entre los distintos canales que conduzcan hasta Dave.</a:t>
            </a:r>
            <a:endParaRPr b="0" sz="1400" strike="noStrike">
              <a:latin typeface="Arial"/>
              <a:ea typeface="Arial"/>
              <a:cs typeface="Arial"/>
              <a:sym typeface="Arial"/>
            </a:endParaRPr>
          </a:p>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Se llaman ‘Atomic’ no por la división en pequeñas partes, sino porque funcionan como unidad indivisible: o llega todo el pago  o no llega nada. Así, en este caso, si el nodo de Erin está offline, Dave no recibirá 0.025 BTC. No recibirá ningún pago hasta que no pueda recibirlo todo.</a:t>
            </a:r>
            <a:endParaRPr b="0" sz="1400" strike="noStrike">
              <a:latin typeface="Arial"/>
              <a:ea typeface="Arial"/>
              <a:cs typeface="Arial"/>
              <a:sym typeface="Arial"/>
            </a:endParaRPr>
          </a:p>
          <a:p>
            <a:pPr indent="-317160" lvl="0" marL="457200" marR="0" rtl="0" algn="l">
              <a:lnSpc>
                <a:spcPct val="100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Esto se hace así pensando en la relación entre un cliente y un comerciante: hasta que no se pague todo, el trato no se cerrará.</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Demo para visualizar cómo funcionan los AMPs:</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100" u="sng" strike="noStrike">
                <a:solidFill>
                  <a:srgbClr val="980000"/>
                </a:solidFill>
                <a:latin typeface="Arial"/>
                <a:ea typeface="Arial"/>
                <a:cs typeface="Arial"/>
                <a:sym typeface="Arial"/>
                <a:hlinkClick r:id="rId4"/>
              </a:rPr>
              <a:t>https://twitter.com/lopp/status/1046096631303671809</a:t>
            </a:r>
            <a:endParaRPr b="0" sz="1100" strike="noStrike">
              <a:solidFill>
                <a:srgbClr val="980000"/>
              </a:solidFill>
              <a:latin typeface="Arial"/>
              <a:ea typeface="Arial"/>
              <a:cs typeface="Arial"/>
              <a:sym typeface="Arial"/>
            </a:endParaRPr>
          </a:p>
        </p:txBody>
      </p:sp>
      <p:sp>
        <p:nvSpPr>
          <p:cNvPr id="512" name="Google Shape;512;p71"/>
          <p:cNvSpPr/>
          <p:nvPr/>
        </p:nvSpPr>
        <p:spPr>
          <a:xfrm>
            <a:off x="1252440" y="1717560"/>
            <a:ext cx="905760" cy="2926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900" strike="noStrike">
                <a:solidFill>
                  <a:srgbClr val="000000"/>
                </a:solidFill>
                <a:latin typeface="Proxima Nova"/>
                <a:ea typeface="Proxima Nova"/>
                <a:cs typeface="Proxima Nova"/>
                <a:sym typeface="Proxima Nova"/>
              </a:rPr>
              <a:t>0.05 BTC</a:t>
            </a:r>
            <a:endParaRPr b="0" sz="900" strike="noStrike">
              <a:latin typeface="Arial"/>
              <a:ea typeface="Arial"/>
              <a:cs typeface="Arial"/>
              <a:sym typeface="Arial"/>
            </a:endParaRPr>
          </a:p>
        </p:txBody>
      </p:sp>
      <p:sp>
        <p:nvSpPr>
          <p:cNvPr id="513" name="Google Shape;513;p71"/>
          <p:cNvSpPr/>
          <p:nvPr/>
        </p:nvSpPr>
        <p:spPr>
          <a:xfrm>
            <a:off x="4743720" y="3583080"/>
            <a:ext cx="79920" cy="226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72"/>
          <p:cNvPicPr preferRelativeResize="0"/>
          <p:nvPr/>
        </p:nvPicPr>
        <p:blipFill rotWithShape="1">
          <a:blip r:embed="rId3">
            <a:alphaModFix/>
          </a:blip>
          <a:srcRect b="0" l="0" r="0" t="0"/>
          <a:stretch/>
        </p:blipFill>
        <p:spPr>
          <a:xfrm>
            <a:off x="3118269" y="304900"/>
            <a:ext cx="2646800" cy="561225"/>
          </a:xfrm>
          <a:prstGeom prst="rect">
            <a:avLst/>
          </a:prstGeom>
          <a:noFill/>
          <a:ln>
            <a:noFill/>
          </a:ln>
        </p:spPr>
      </p:pic>
      <p:sp>
        <p:nvSpPr>
          <p:cNvPr id="519" name="Google Shape;519;p72"/>
          <p:cNvSpPr/>
          <p:nvPr/>
        </p:nvSpPr>
        <p:spPr>
          <a:xfrm>
            <a:off x="3251285" y="1183050"/>
            <a:ext cx="36906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800" strike="noStrike">
                <a:solidFill>
                  <a:srgbClr val="FFFFFF"/>
                </a:solidFill>
                <a:latin typeface="Proxima Nova"/>
                <a:ea typeface="Proxima Nova"/>
                <a:cs typeface="Proxima Nova"/>
                <a:sym typeface="Proxima Nova"/>
              </a:rPr>
              <a:t>el Metamask de Lightning!!</a:t>
            </a:r>
            <a:endParaRPr b="0" sz="1800" strike="noStrike">
              <a:latin typeface="Arial"/>
              <a:ea typeface="Arial"/>
              <a:cs typeface="Arial"/>
              <a:sym typeface="Arial"/>
            </a:endParaRPr>
          </a:p>
        </p:txBody>
      </p:sp>
      <p:pic>
        <p:nvPicPr>
          <p:cNvPr id="520" name="Google Shape;520;p72"/>
          <p:cNvPicPr preferRelativeResize="0"/>
          <p:nvPr/>
        </p:nvPicPr>
        <p:blipFill rotWithShape="1">
          <a:blip r:embed="rId4">
            <a:alphaModFix/>
          </a:blip>
          <a:srcRect b="0" l="0" r="0" t="0"/>
          <a:stretch/>
        </p:blipFill>
        <p:spPr>
          <a:xfrm>
            <a:off x="6502678" y="533902"/>
            <a:ext cx="693798" cy="721550"/>
          </a:xfrm>
          <a:prstGeom prst="rect">
            <a:avLst/>
          </a:prstGeom>
          <a:noFill/>
          <a:ln>
            <a:noFill/>
          </a:ln>
        </p:spPr>
      </p:pic>
      <p:pic>
        <p:nvPicPr>
          <p:cNvPr id="521" name="Google Shape;521;p72"/>
          <p:cNvPicPr preferRelativeResize="0"/>
          <p:nvPr/>
        </p:nvPicPr>
        <p:blipFill rotWithShape="1">
          <a:blip r:embed="rId5">
            <a:alphaModFix/>
          </a:blip>
          <a:srcRect b="0" l="0" r="0" t="0"/>
          <a:stretch/>
        </p:blipFill>
        <p:spPr>
          <a:xfrm>
            <a:off x="6941885" y="1563855"/>
            <a:ext cx="1704600" cy="2318400"/>
          </a:xfrm>
          <a:prstGeom prst="rect">
            <a:avLst/>
          </a:prstGeom>
          <a:noFill/>
          <a:ln>
            <a:noFill/>
          </a:ln>
        </p:spPr>
      </p:pic>
      <p:pic>
        <p:nvPicPr>
          <p:cNvPr id="522" name="Google Shape;522;p72"/>
          <p:cNvPicPr preferRelativeResize="0"/>
          <p:nvPr/>
        </p:nvPicPr>
        <p:blipFill rotWithShape="1">
          <a:blip r:embed="rId6">
            <a:alphaModFix/>
          </a:blip>
          <a:srcRect b="0" l="0" r="0" t="0"/>
          <a:stretch/>
        </p:blipFill>
        <p:spPr>
          <a:xfrm>
            <a:off x="3505760" y="1695910"/>
            <a:ext cx="2381040" cy="342720"/>
          </a:xfrm>
          <a:prstGeom prst="rect">
            <a:avLst/>
          </a:prstGeom>
          <a:noFill/>
          <a:ln>
            <a:noFill/>
          </a:ln>
        </p:spPr>
      </p:pic>
      <p:pic>
        <p:nvPicPr>
          <p:cNvPr id="523" name="Google Shape;523;p72"/>
          <p:cNvPicPr preferRelativeResize="0"/>
          <p:nvPr/>
        </p:nvPicPr>
        <p:blipFill rotWithShape="1">
          <a:blip r:embed="rId7">
            <a:alphaModFix/>
          </a:blip>
          <a:srcRect b="0" l="0" r="0" t="0"/>
          <a:stretch/>
        </p:blipFill>
        <p:spPr>
          <a:xfrm>
            <a:off x="236698" y="1812098"/>
            <a:ext cx="2594617" cy="2556074"/>
          </a:xfrm>
          <a:prstGeom prst="rect">
            <a:avLst/>
          </a:prstGeom>
          <a:noFill/>
          <a:ln>
            <a:noFill/>
          </a:ln>
        </p:spPr>
      </p:pic>
      <p:sp>
        <p:nvSpPr>
          <p:cNvPr id="524" name="Google Shape;524;p72"/>
          <p:cNvSpPr txBox="1"/>
          <p:nvPr/>
        </p:nvSpPr>
        <p:spPr>
          <a:xfrm>
            <a:off x="3118280" y="2656545"/>
            <a:ext cx="33834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La desventaja de Joule...</a:t>
            </a:r>
            <a:endParaRPr b="0" sz="1800" strike="noStrike">
              <a:solidFill>
                <a:srgbClr val="FFFFFF"/>
              </a:solidFill>
              <a:latin typeface="Arial"/>
              <a:ea typeface="Arial"/>
              <a:cs typeface="Arial"/>
              <a:sym typeface="Arial"/>
            </a:endParaRPr>
          </a:p>
        </p:txBody>
      </p:sp>
      <p:sp>
        <p:nvSpPr>
          <p:cNvPr id="525" name="Google Shape;525;p72"/>
          <p:cNvSpPr txBox="1"/>
          <p:nvPr/>
        </p:nvSpPr>
        <p:spPr>
          <a:xfrm>
            <a:off x="3064573" y="3250925"/>
            <a:ext cx="3263400" cy="858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FFFFFF"/>
                </a:solidFill>
                <a:latin typeface="Arial"/>
                <a:ea typeface="Arial"/>
                <a:cs typeface="Arial"/>
                <a:sym typeface="Arial"/>
              </a:rPr>
              <a:t>requiere que tengamos nuestro  propio nodo de Lightning...</a:t>
            </a:r>
            <a:endParaRPr b="0" strike="noStrike">
              <a:solidFill>
                <a:srgbClr val="FFFFFF"/>
              </a:solidFill>
              <a:latin typeface="Arial"/>
              <a:ea typeface="Arial"/>
              <a:cs typeface="Arial"/>
              <a:sym typeface="Arial"/>
            </a:endParaRPr>
          </a:p>
        </p:txBody>
      </p:sp>
      <p:sp>
        <p:nvSpPr>
          <p:cNvPr id="526" name="Google Shape;526;p72"/>
          <p:cNvSpPr txBox="1"/>
          <p:nvPr/>
        </p:nvSpPr>
        <p:spPr>
          <a:xfrm>
            <a:off x="4423949" y="4109225"/>
            <a:ext cx="4208700" cy="858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Nada que ver con la comodidad de Metamask, desafortunadamente… 😔</a:t>
            </a:r>
            <a:endParaRPr b="0" sz="1800" strike="noStrike">
              <a:solidFill>
                <a:srgbClr val="FFFFF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p:nvPr/>
        </p:nvSpPr>
        <p:spPr>
          <a:xfrm>
            <a:off x="2265120" y="293040"/>
            <a:ext cx="5969520" cy="959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Who is Who:</a:t>
            </a:r>
            <a:r>
              <a:rPr b="0" lang="en-US" sz="2400" strike="noStrike">
                <a:solidFill>
                  <a:srgbClr val="FFFFFF"/>
                </a:solidFill>
                <a:latin typeface="Proxima Nova"/>
                <a:ea typeface="Proxima Nova"/>
                <a:cs typeface="Proxima Nova"/>
                <a:sym typeface="Proxima Nova"/>
              </a:rPr>
              <a:t> </a:t>
            </a:r>
            <a:r>
              <a:rPr b="0" lang="en-US" sz="1200" strike="noStrike">
                <a:solidFill>
                  <a:srgbClr val="FFFFFF"/>
                </a:solidFill>
                <a:latin typeface="Proxima Nova"/>
                <a:ea typeface="Proxima Nova"/>
                <a:cs typeface="Proxima Nova"/>
                <a:sym typeface="Proxima Nova"/>
              </a:rPr>
              <a:t>situándonos en la escena de Lightning &amp; Bitcoin</a:t>
            </a:r>
            <a:endParaRPr b="0" sz="1200" strike="noStrike">
              <a:latin typeface="Arial"/>
              <a:ea typeface="Arial"/>
              <a:cs typeface="Arial"/>
              <a:sym typeface="Arial"/>
            </a:endParaRPr>
          </a:p>
        </p:txBody>
      </p:sp>
      <p:pic>
        <p:nvPicPr>
          <p:cNvPr id="532" name="Google Shape;532;p73"/>
          <p:cNvPicPr preferRelativeResize="0"/>
          <p:nvPr/>
        </p:nvPicPr>
        <p:blipFill rotWithShape="1">
          <a:blip r:embed="rId3">
            <a:alphaModFix/>
          </a:blip>
          <a:srcRect b="0" l="0" r="0" t="0"/>
          <a:stretch/>
        </p:blipFill>
        <p:spPr>
          <a:xfrm>
            <a:off x="645480" y="2296080"/>
            <a:ext cx="1246320" cy="1246320"/>
          </a:xfrm>
          <a:prstGeom prst="rect">
            <a:avLst/>
          </a:prstGeom>
          <a:noFill/>
          <a:ln>
            <a:noFill/>
          </a:ln>
        </p:spPr>
      </p:pic>
      <p:pic>
        <p:nvPicPr>
          <p:cNvPr id="533" name="Google Shape;533;p73"/>
          <p:cNvPicPr preferRelativeResize="0"/>
          <p:nvPr/>
        </p:nvPicPr>
        <p:blipFill rotWithShape="1">
          <a:blip r:embed="rId4">
            <a:alphaModFix/>
          </a:blip>
          <a:srcRect b="0" l="0" r="0" t="0"/>
          <a:stretch/>
        </p:blipFill>
        <p:spPr>
          <a:xfrm>
            <a:off x="2044440" y="3082320"/>
            <a:ext cx="1179720" cy="1179720"/>
          </a:xfrm>
          <a:prstGeom prst="rect">
            <a:avLst/>
          </a:prstGeom>
          <a:noFill/>
          <a:ln>
            <a:noFill/>
          </a:ln>
        </p:spPr>
      </p:pic>
      <p:pic>
        <p:nvPicPr>
          <p:cNvPr id="534" name="Google Shape;534;p73"/>
          <p:cNvPicPr preferRelativeResize="0"/>
          <p:nvPr/>
        </p:nvPicPr>
        <p:blipFill rotWithShape="1">
          <a:blip r:embed="rId5">
            <a:alphaModFix/>
          </a:blip>
          <a:srcRect b="0" l="0" r="0" t="0"/>
          <a:stretch/>
        </p:blipFill>
        <p:spPr>
          <a:xfrm>
            <a:off x="3550320" y="2082960"/>
            <a:ext cx="1459440" cy="1459440"/>
          </a:xfrm>
          <a:prstGeom prst="rect">
            <a:avLst/>
          </a:prstGeom>
          <a:noFill/>
          <a:ln>
            <a:noFill/>
          </a:ln>
        </p:spPr>
      </p:pic>
      <p:pic>
        <p:nvPicPr>
          <p:cNvPr id="535" name="Google Shape;535;p73"/>
          <p:cNvPicPr preferRelativeResize="0"/>
          <p:nvPr/>
        </p:nvPicPr>
        <p:blipFill rotWithShape="1">
          <a:blip r:embed="rId6">
            <a:alphaModFix/>
          </a:blip>
          <a:srcRect b="0" l="0" r="0" t="0"/>
          <a:stretch/>
        </p:blipFill>
        <p:spPr>
          <a:xfrm>
            <a:off x="5335920" y="3508560"/>
            <a:ext cx="1113120" cy="1113120"/>
          </a:xfrm>
          <a:prstGeom prst="rect">
            <a:avLst/>
          </a:prstGeom>
          <a:noFill/>
          <a:ln>
            <a:noFill/>
          </a:ln>
        </p:spPr>
      </p:pic>
      <p:pic>
        <p:nvPicPr>
          <p:cNvPr id="536" name="Google Shape;536;p73"/>
          <p:cNvPicPr preferRelativeResize="0"/>
          <p:nvPr/>
        </p:nvPicPr>
        <p:blipFill rotWithShape="1">
          <a:blip r:embed="rId7">
            <a:alphaModFix/>
          </a:blip>
          <a:srcRect b="0" l="0" r="0" t="0"/>
          <a:stretch/>
        </p:blipFill>
        <p:spPr>
          <a:xfrm>
            <a:off x="6742440" y="2288160"/>
            <a:ext cx="1113120" cy="1113120"/>
          </a:xfrm>
          <a:prstGeom prst="rect">
            <a:avLst/>
          </a:prstGeom>
          <a:noFill/>
          <a:ln>
            <a:noFill/>
          </a:ln>
        </p:spPr>
      </p:pic>
      <p:sp>
        <p:nvSpPr>
          <p:cNvPr id="537" name="Google Shape;537;p73"/>
          <p:cNvSpPr/>
          <p:nvPr/>
        </p:nvSpPr>
        <p:spPr>
          <a:xfrm>
            <a:off x="582480" y="3545640"/>
            <a:ext cx="13723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Carlos Roldán</a:t>
            </a:r>
            <a:endParaRPr b="0" sz="1400" strike="noStrike">
              <a:latin typeface="Arial"/>
              <a:ea typeface="Arial"/>
              <a:cs typeface="Arial"/>
              <a:sym typeface="Arial"/>
            </a:endParaRPr>
          </a:p>
        </p:txBody>
      </p:sp>
      <p:sp>
        <p:nvSpPr>
          <p:cNvPr id="538" name="Google Shape;538;p73"/>
          <p:cNvSpPr/>
          <p:nvPr/>
        </p:nvSpPr>
        <p:spPr>
          <a:xfrm>
            <a:off x="1938600" y="4262400"/>
            <a:ext cx="1459800" cy="213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René Pickhardt</a:t>
            </a:r>
            <a:endParaRPr b="0" sz="1400" strike="noStrike">
              <a:latin typeface="Arial"/>
              <a:ea typeface="Arial"/>
              <a:cs typeface="Arial"/>
              <a:sym typeface="Arial"/>
            </a:endParaRPr>
          </a:p>
        </p:txBody>
      </p:sp>
      <p:sp>
        <p:nvSpPr>
          <p:cNvPr id="539" name="Google Shape;539;p73"/>
          <p:cNvSpPr/>
          <p:nvPr/>
        </p:nvSpPr>
        <p:spPr>
          <a:xfrm>
            <a:off x="3411000" y="3609720"/>
            <a:ext cx="1985040" cy="213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Olaoluwa Osuntokun</a:t>
            </a:r>
            <a:endParaRPr b="0" sz="1400" strike="noStrike">
              <a:latin typeface="Arial"/>
              <a:ea typeface="Arial"/>
              <a:cs typeface="Arial"/>
              <a:sym typeface="Arial"/>
            </a:endParaRPr>
          </a:p>
        </p:txBody>
      </p:sp>
      <p:sp>
        <p:nvSpPr>
          <p:cNvPr id="540" name="Google Shape;540;p73"/>
          <p:cNvSpPr/>
          <p:nvPr/>
        </p:nvSpPr>
        <p:spPr>
          <a:xfrm>
            <a:off x="5208120" y="4622040"/>
            <a:ext cx="1945080" cy="213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Elizabeth Stark</a:t>
            </a:r>
            <a:endParaRPr b="0" sz="1400" strike="noStrike">
              <a:latin typeface="Arial"/>
              <a:ea typeface="Arial"/>
              <a:cs typeface="Arial"/>
              <a:sym typeface="Arial"/>
            </a:endParaRPr>
          </a:p>
        </p:txBody>
      </p:sp>
      <p:sp>
        <p:nvSpPr>
          <p:cNvPr id="541" name="Google Shape;541;p73"/>
          <p:cNvSpPr/>
          <p:nvPr/>
        </p:nvSpPr>
        <p:spPr>
          <a:xfrm>
            <a:off x="6449400" y="3401640"/>
            <a:ext cx="1985040" cy="319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Jameson Lopp</a:t>
            </a:r>
            <a:endParaRPr b="0" sz="1400" strike="noStrike">
              <a:latin typeface="Arial"/>
              <a:ea typeface="Arial"/>
              <a:cs typeface="Arial"/>
              <a:sym typeface="Arial"/>
            </a:endParaRPr>
          </a:p>
        </p:txBody>
      </p:sp>
      <p:pic>
        <p:nvPicPr>
          <p:cNvPr id="542" name="Google Shape;542;p73"/>
          <p:cNvPicPr preferRelativeResize="0"/>
          <p:nvPr/>
        </p:nvPicPr>
        <p:blipFill rotWithShape="1">
          <a:blip r:embed="rId8">
            <a:alphaModFix/>
          </a:blip>
          <a:srcRect b="0" l="0" r="0" t="0"/>
          <a:stretch/>
        </p:blipFill>
        <p:spPr>
          <a:xfrm>
            <a:off x="152280" y="866160"/>
            <a:ext cx="1246320" cy="1246320"/>
          </a:xfrm>
          <a:prstGeom prst="rect">
            <a:avLst/>
          </a:prstGeom>
          <a:noFill/>
          <a:ln>
            <a:noFill/>
          </a:ln>
        </p:spPr>
      </p:pic>
      <p:sp>
        <p:nvSpPr>
          <p:cNvPr id="543" name="Google Shape;543;p73"/>
          <p:cNvSpPr/>
          <p:nvPr/>
        </p:nvSpPr>
        <p:spPr>
          <a:xfrm>
            <a:off x="1519200" y="1185840"/>
            <a:ext cx="1246320" cy="4258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Rusty Russell</a:t>
            </a:r>
            <a:endParaRPr b="0" sz="1400" strike="noStrike">
              <a:latin typeface="Arial"/>
              <a:ea typeface="Arial"/>
              <a:cs typeface="Arial"/>
              <a:sym typeface="Arial"/>
            </a:endParaRPr>
          </a:p>
        </p:txBody>
      </p:sp>
      <p:pic>
        <p:nvPicPr>
          <p:cNvPr id="544" name="Google Shape;544;p73"/>
          <p:cNvPicPr preferRelativeResize="0"/>
          <p:nvPr/>
        </p:nvPicPr>
        <p:blipFill rotWithShape="1">
          <a:blip r:embed="rId9">
            <a:alphaModFix/>
          </a:blip>
          <a:srcRect b="0" l="0" r="0" t="0"/>
          <a:stretch/>
        </p:blipFill>
        <p:spPr>
          <a:xfrm>
            <a:off x="7855920" y="1027440"/>
            <a:ext cx="1179720" cy="1179720"/>
          </a:xfrm>
          <a:prstGeom prst="rect">
            <a:avLst/>
          </a:prstGeom>
          <a:noFill/>
          <a:ln>
            <a:noFill/>
          </a:ln>
        </p:spPr>
      </p:pic>
      <p:sp>
        <p:nvSpPr>
          <p:cNvPr id="545" name="Google Shape;545;p73"/>
          <p:cNvSpPr/>
          <p:nvPr/>
        </p:nvSpPr>
        <p:spPr>
          <a:xfrm>
            <a:off x="6243840" y="1185840"/>
            <a:ext cx="16117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Alex Bosworth</a:t>
            </a:r>
            <a:endParaRPr b="0" sz="1400" strike="noStrike">
              <a:latin typeface="Arial"/>
              <a:ea typeface="Arial"/>
              <a:cs typeface="Arial"/>
              <a:sym typeface="Arial"/>
            </a:endParaRPr>
          </a:p>
        </p:txBody>
      </p:sp>
      <p:sp>
        <p:nvSpPr>
          <p:cNvPr id="546" name="Google Shape;546;p73"/>
          <p:cNvSpPr/>
          <p:nvPr/>
        </p:nvSpPr>
        <p:spPr>
          <a:xfrm>
            <a:off x="582480" y="3801595"/>
            <a:ext cx="1246200" cy="2130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SATOSHIS GAMES</a:t>
            </a:r>
            <a:endParaRPr b="0" sz="1100" strike="noStrike">
              <a:latin typeface="Arial"/>
              <a:ea typeface="Arial"/>
              <a:cs typeface="Arial"/>
              <a:sym typeface="Arial"/>
            </a:endParaRPr>
          </a:p>
        </p:txBody>
      </p:sp>
      <p:sp>
        <p:nvSpPr>
          <p:cNvPr id="547" name="Google Shape;547;p73"/>
          <p:cNvSpPr/>
          <p:nvPr/>
        </p:nvSpPr>
        <p:spPr>
          <a:xfrm>
            <a:off x="2078640" y="4530380"/>
            <a:ext cx="1179600" cy="2130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YOUTUBER, POLÍTICO</a:t>
            </a:r>
            <a:endParaRPr b="0" sz="1100" strike="noStrike">
              <a:latin typeface="Arial"/>
              <a:ea typeface="Arial"/>
              <a:cs typeface="Arial"/>
              <a:sym typeface="Arial"/>
            </a:endParaRPr>
          </a:p>
        </p:txBody>
      </p:sp>
      <p:sp>
        <p:nvSpPr>
          <p:cNvPr id="548" name="Google Shape;548;p73"/>
          <p:cNvSpPr/>
          <p:nvPr/>
        </p:nvSpPr>
        <p:spPr>
          <a:xfrm>
            <a:off x="3627248" y="3890163"/>
            <a:ext cx="1305600" cy="2526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LIGHTNING LABS</a:t>
            </a:r>
            <a:endParaRPr b="0" sz="1100" strike="noStrike">
              <a:latin typeface="Arial"/>
              <a:ea typeface="Arial"/>
              <a:cs typeface="Arial"/>
              <a:sym typeface="Arial"/>
            </a:endParaRPr>
          </a:p>
        </p:txBody>
      </p:sp>
      <p:sp>
        <p:nvSpPr>
          <p:cNvPr id="549" name="Google Shape;549;p73"/>
          <p:cNvSpPr/>
          <p:nvPr/>
        </p:nvSpPr>
        <p:spPr>
          <a:xfrm>
            <a:off x="6243840" y="1404353"/>
            <a:ext cx="1305600" cy="4260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LIGHTNING LABS</a:t>
            </a:r>
            <a:endParaRPr b="0" sz="1100" strike="noStrike">
              <a:latin typeface="Arial"/>
              <a:ea typeface="Arial"/>
              <a:cs typeface="Arial"/>
              <a:sym typeface="Arial"/>
            </a:endParaRPr>
          </a:p>
        </p:txBody>
      </p:sp>
      <p:sp>
        <p:nvSpPr>
          <p:cNvPr id="550" name="Google Shape;550;p73"/>
          <p:cNvSpPr/>
          <p:nvPr/>
        </p:nvSpPr>
        <p:spPr>
          <a:xfrm>
            <a:off x="6449400" y="4437345"/>
            <a:ext cx="1372200" cy="2130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LIGHTNING LABS</a:t>
            </a:r>
            <a:endParaRPr b="0" sz="1100" strike="noStrike">
              <a:latin typeface="Arial"/>
              <a:ea typeface="Arial"/>
              <a:cs typeface="Arial"/>
              <a:sym typeface="Arial"/>
            </a:endParaRPr>
          </a:p>
        </p:txBody>
      </p:sp>
      <p:sp>
        <p:nvSpPr>
          <p:cNvPr id="551" name="Google Shape;551;p73"/>
          <p:cNvSpPr/>
          <p:nvPr/>
        </p:nvSpPr>
        <p:spPr>
          <a:xfrm>
            <a:off x="6449388" y="3589977"/>
            <a:ext cx="1372200" cy="2526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BITCOIN DIVULGATOR</a:t>
            </a:r>
            <a:endParaRPr b="0" sz="1100" strike="noStrike">
              <a:latin typeface="Arial"/>
              <a:ea typeface="Arial"/>
              <a:cs typeface="Arial"/>
              <a:sym typeface="Arial"/>
            </a:endParaRPr>
          </a:p>
        </p:txBody>
      </p:sp>
      <p:sp>
        <p:nvSpPr>
          <p:cNvPr id="552" name="Google Shape;552;p73"/>
          <p:cNvSpPr/>
          <p:nvPr/>
        </p:nvSpPr>
        <p:spPr>
          <a:xfrm>
            <a:off x="1412467" y="1490940"/>
            <a:ext cx="1459800" cy="2526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1" lang="en-US" sz="1100" strike="noStrike">
                <a:solidFill>
                  <a:srgbClr val="DD9933"/>
                </a:solidFill>
                <a:latin typeface="Comic Sans MS"/>
                <a:ea typeface="Comic Sans MS"/>
                <a:cs typeface="Comic Sans MS"/>
                <a:sym typeface="Comic Sans MS"/>
              </a:rPr>
              <a:t>BLOCKSTREAM</a:t>
            </a:r>
            <a:endParaRPr b="0" sz="1100"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4"/>
          <p:cNvSpPr/>
          <p:nvPr/>
        </p:nvSpPr>
        <p:spPr>
          <a:xfrm>
            <a:off x="2291760" y="186480"/>
            <a:ext cx="5969520" cy="959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Who is Who:</a:t>
            </a:r>
            <a:r>
              <a:rPr b="0" lang="en-US" sz="2400" strike="noStrike">
                <a:solidFill>
                  <a:srgbClr val="FFFFFF"/>
                </a:solidFill>
                <a:latin typeface="Proxima Nova"/>
                <a:ea typeface="Proxima Nova"/>
                <a:cs typeface="Proxima Nova"/>
                <a:sym typeface="Proxima Nova"/>
              </a:rPr>
              <a:t> </a:t>
            </a:r>
            <a:r>
              <a:rPr b="0" lang="en-US" sz="1200" strike="noStrike">
                <a:solidFill>
                  <a:srgbClr val="FFFFFF"/>
                </a:solidFill>
                <a:latin typeface="Proxima Nova"/>
                <a:ea typeface="Proxima Nova"/>
                <a:cs typeface="Proxima Nova"/>
                <a:sym typeface="Proxima Nova"/>
              </a:rPr>
              <a:t>situándonos en la escena de Lightning &amp; Bitcoin</a:t>
            </a:r>
            <a:endParaRPr b="0" sz="1200" strike="noStrike">
              <a:latin typeface="Arial"/>
              <a:ea typeface="Arial"/>
              <a:cs typeface="Arial"/>
              <a:sym typeface="Arial"/>
            </a:endParaRPr>
          </a:p>
        </p:txBody>
      </p:sp>
      <p:pic>
        <p:nvPicPr>
          <p:cNvPr id="558" name="Google Shape;558;p74"/>
          <p:cNvPicPr preferRelativeResize="0"/>
          <p:nvPr/>
        </p:nvPicPr>
        <p:blipFill rotWithShape="1">
          <a:blip r:embed="rId3">
            <a:alphaModFix/>
          </a:blip>
          <a:srcRect b="0" l="0" r="0" t="0"/>
          <a:stretch/>
        </p:blipFill>
        <p:spPr>
          <a:xfrm>
            <a:off x="1005840" y="892800"/>
            <a:ext cx="7318440" cy="41302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75"/>
          <p:cNvSpPr txBox="1"/>
          <p:nvPr/>
        </p:nvSpPr>
        <p:spPr>
          <a:xfrm>
            <a:off x="510480" y="510480"/>
            <a:ext cx="8122680" cy="15883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lang="en-US" sz="4800" strike="noStrike">
                <a:solidFill>
                  <a:srgbClr val="FFFFFF"/>
                </a:solidFill>
                <a:latin typeface="Proxima Nova"/>
                <a:ea typeface="Proxima Nova"/>
                <a:cs typeface="Proxima Nova"/>
                <a:sym typeface="Proxima Nova"/>
              </a:rPr>
              <a:t>4. Workshop</a:t>
            </a:r>
            <a:endParaRPr b="0" sz="4800" strike="noStrike">
              <a:solidFill>
                <a:srgbClr val="000000"/>
              </a:solidFill>
              <a:latin typeface="Arial"/>
              <a:ea typeface="Arial"/>
              <a:cs typeface="Arial"/>
              <a:sym typeface="Arial"/>
            </a:endParaRPr>
          </a:p>
        </p:txBody>
      </p:sp>
      <p:sp>
        <p:nvSpPr>
          <p:cNvPr id="564" name="Google Shape;564;p75"/>
          <p:cNvSpPr txBox="1"/>
          <p:nvPr/>
        </p:nvSpPr>
        <p:spPr>
          <a:xfrm>
            <a:off x="1209600" y="2099160"/>
            <a:ext cx="8122680" cy="629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400" strike="noStrike">
                <a:solidFill>
                  <a:srgbClr val="FFFFFF"/>
                </a:solidFill>
                <a:latin typeface="Proxima Nova"/>
                <a:ea typeface="Proxima Nova"/>
                <a:cs typeface="Proxima Nova"/>
                <a:sym typeface="Proxima Nova"/>
              </a:rPr>
              <a:t>Primeros contactos.</a:t>
            </a:r>
            <a:endParaRPr b="0" sz="2400" strike="noStrike">
              <a:latin typeface="Arial"/>
              <a:ea typeface="Arial"/>
              <a:cs typeface="Arial"/>
              <a:sym typeface="Arial"/>
            </a:endParaRPr>
          </a:p>
        </p:txBody>
      </p:sp>
      <p:sp>
        <p:nvSpPr>
          <p:cNvPr id="565" name="Google Shape;565;p75"/>
          <p:cNvSpPr/>
          <p:nvPr/>
        </p:nvSpPr>
        <p:spPr>
          <a:xfrm>
            <a:off x="1209600" y="3318480"/>
            <a:ext cx="5972760" cy="11955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lt1"/>
                </a:solidFill>
                <a:latin typeface="Proxima Nova"/>
                <a:ea typeface="Proxima Nova"/>
                <a:cs typeface="Proxima Nova"/>
                <a:sym typeface="Proxima Nova"/>
              </a:rPr>
              <a:t>Usando una Lightning mobile wallet, sitios donde pagar con Lightning, nodo de LND (si da tiempo)...</a:t>
            </a:r>
            <a:endParaRPr b="0" sz="1800" strike="noStrike">
              <a:latin typeface="Arial"/>
              <a:ea typeface="Arial"/>
              <a:cs typeface="Arial"/>
              <a:sym typeface="Arial"/>
            </a:endParaRPr>
          </a:p>
        </p:txBody>
      </p:sp>
      <p:sp>
        <p:nvSpPr>
          <p:cNvPr id="566" name="Google Shape;566;p75"/>
          <p:cNvSpPr/>
          <p:nvPr/>
        </p:nvSpPr>
        <p:spPr>
          <a:xfrm>
            <a:off x="6744240" y="3762720"/>
            <a:ext cx="2999520" cy="2999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4800" strike="noStrike">
                <a:solidFill>
                  <a:srgbClr val="000000"/>
                </a:solidFill>
                <a:latin typeface="Arial"/>
                <a:ea typeface="Arial"/>
                <a:cs typeface="Arial"/>
                <a:sym typeface="Arial"/>
              </a:rPr>
              <a:t>💪</a:t>
            </a:r>
            <a:endParaRPr b="0" sz="4800" strike="noStrike">
              <a:latin typeface="Arial"/>
              <a:ea typeface="Arial"/>
              <a:cs typeface="Arial"/>
              <a:sym typeface="Arial"/>
            </a:endParaRPr>
          </a:p>
        </p:txBody>
      </p:sp>
      <p:pic>
        <p:nvPicPr>
          <p:cNvPr id="567" name="Google Shape;567;p75"/>
          <p:cNvPicPr preferRelativeResize="0"/>
          <p:nvPr/>
        </p:nvPicPr>
        <p:blipFill rotWithShape="1">
          <a:blip r:embed="rId3">
            <a:alphaModFix/>
          </a:blip>
          <a:srcRect b="0" l="0" r="0" t="0"/>
          <a:stretch/>
        </p:blipFill>
        <p:spPr>
          <a:xfrm>
            <a:off x="7477560" y="3762720"/>
            <a:ext cx="1295640" cy="12956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6"/>
          <p:cNvSpPr txBox="1"/>
          <p:nvPr/>
        </p:nvSpPr>
        <p:spPr>
          <a:xfrm>
            <a:off x="2089080" y="0"/>
            <a:ext cx="6575040" cy="8618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1" lang="en-US" sz="2400" strike="noStrike">
                <a:solidFill>
                  <a:srgbClr val="FFFFFF"/>
                </a:solidFill>
                <a:latin typeface="Proxima Nova"/>
                <a:ea typeface="Proxima Nova"/>
                <a:cs typeface="Proxima Nova"/>
                <a:sym typeface="Proxima Nova"/>
              </a:rPr>
              <a:t>Custodial</a:t>
            </a:r>
            <a:r>
              <a:rPr b="0" lang="en-US" sz="2400" strike="noStrike">
                <a:solidFill>
                  <a:srgbClr val="FFFFFF"/>
                </a:solidFill>
                <a:latin typeface="Proxima Nova"/>
                <a:ea typeface="Proxima Nova"/>
                <a:cs typeface="Proxima Nova"/>
                <a:sym typeface="Proxima Nova"/>
              </a:rPr>
              <a:t> y </a:t>
            </a:r>
            <a:r>
              <a:rPr b="0" i="1" lang="en-US" sz="2400" strike="noStrike">
                <a:solidFill>
                  <a:srgbClr val="FFFFFF"/>
                </a:solidFill>
                <a:latin typeface="Proxima Nova"/>
                <a:ea typeface="Proxima Nova"/>
                <a:cs typeface="Proxima Nova"/>
                <a:sym typeface="Proxima Nova"/>
              </a:rPr>
              <a:t>non-custodial wallets</a:t>
            </a:r>
            <a:endParaRPr b="0" sz="2400" strike="noStrike">
              <a:solidFill>
                <a:srgbClr val="000000"/>
              </a:solidFill>
              <a:latin typeface="Arial"/>
              <a:ea typeface="Arial"/>
              <a:cs typeface="Arial"/>
              <a:sym typeface="Arial"/>
            </a:endParaRPr>
          </a:p>
        </p:txBody>
      </p:sp>
      <p:sp>
        <p:nvSpPr>
          <p:cNvPr id="573" name="Google Shape;573;p76"/>
          <p:cNvSpPr txBox="1"/>
          <p:nvPr/>
        </p:nvSpPr>
        <p:spPr>
          <a:xfrm>
            <a:off x="299880" y="666000"/>
            <a:ext cx="3726720" cy="2999520"/>
          </a:xfrm>
          <a:prstGeom prst="rect">
            <a:avLst/>
          </a:prstGeom>
          <a:noFill/>
          <a:ln>
            <a:noFill/>
          </a:ln>
        </p:spPr>
        <p:txBody>
          <a:bodyPr anchorCtr="0" anchor="t" bIns="90000" lIns="90000" spcFirstLastPara="1" rIns="91425" wrap="square" tIns="18000">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Las </a:t>
            </a:r>
            <a:r>
              <a:rPr b="0" i="1" lang="en-US" sz="1400" strike="noStrike">
                <a:solidFill>
                  <a:srgbClr val="FFFFFF"/>
                </a:solidFill>
                <a:latin typeface="Proxima Nova"/>
                <a:ea typeface="Proxima Nova"/>
                <a:cs typeface="Proxima Nova"/>
                <a:sym typeface="Proxima Nova"/>
              </a:rPr>
              <a:t>custodial wallets</a:t>
            </a:r>
            <a:r>
              <a:rPr b="0" lang="en-US" sz="1400" strike="noStrike">
                <a:solidFill>
                  <a:srgbClr val="FFFFFF"/>
                </a:solidFill>
                <a:latin typeface="Proxima Nova"/>
                <a:ea typeface="Proxima Nova"/>
                <a:cs typeface="Proxima Nova"/>
                <a:sym typeface="Proxima Nova"/>
              </a:rPr>
              <a:t> o wallets bajo custodia son aquellas en las que un tercero guarda nuestra clave privada.</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br>
              <a:rPr lang="en-US" sz="1800"/>
            </a:br>
            <a:r>
              <a:rPr b="0" lang="en-US" sz="1400" strike="noStrike">
                <a:solidFill>
                  <a:srgbClr val="FFFFFF"/>
                </a:solidFill>
                <a:latin typeface="Proxima Nova"/>
                <a:ea typeface="Proxima Nova"/>
                <a:cs typeface="Proxima Nova"/>
                <a:sym typeface="Proxima Nova"/>
              </a:rPr>
              <a:t>			Pros:</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Son más cómodas a la hora de manejar los fondos.</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No puedes perder tu clave privada.</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457200" lvl="0" marL="91440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Cons:</a:t>
            </a:r>
            <a:endParaRPr b="0" sz="1400" strike="noStrike">
              <a:latin typeface="Arial"/>
              <a:ea typeface="Arial"/>
              <a:cs typeface="Arial"/>
              <a:sym typeface="Arial"/>
            </a:endParaRPr>
          </a:p>
          <a:p>
            <a:pPr indent="-34272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El custodio tiene control total sobre tus fondos. </a:t>
            </a:r>
            <a:endParaRPr b="0" sz="1400" strike="noStrike">
              <a:latin typeface="Arial"/>
              <a:ea typeface="Arial"/>
              <a:cs typeface="Arial"/>
              <a:sym typeface="Arial"/>
            </a:endParaRPr>
          </a:p>
          <a:p>
            <a:pPr indent="-34272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En caso de fork, puede que no recibas tus monedas en la nueva cadena.</a:t>
            </a:r>
            <a:endParaRPr b="0" sz="1400" strike="noStrike">
              <a:latin typeface="Arial"/>
              <a:ea typeface="Arial"/>
              <a:cs typeface="Arial"/>
              <a:sym typeface="Arial"/>
            </a:endParaRPr>
          </a:p>
          <a:p>
            <a:pPr indent="-342720" lvl="0" marL="457200" marR="0" rtl="0" algn="l">
              <a:lnSpc>
                <a:spcPct val="115000"/>
              </a:lnSpc>
              <a:spcBef>
                <a:spcPts val="0"/>
              </a:spcBef>
              <a:spcAft>
                <a:spcPts val="0"/>
              </a:spcAft>
              <a:buClr>
                <a:srgbClr val="616161"/>
              </a:buClr>
              <a:buSzPts val="1400"/>
              <a:buFont typeface="Proxima Nova"/>
              <a:buChar char="-"/>
            </a:pPr>
            <a:r>
              <a:rPr b="0" lang="en-US" sz="1400" strike="noStrike">
                <a:solidFill>
                  <a:srgbClr val="FFFFFF"/>
                </a:solidFill>
                <a:latin typeface="Proxima Nova"/>
                <a:ea typeface="Proxima Nova"/>
                <a:cs typeface="Proxima Nova"/>
                <a:sym typeface="Proxima Nova"/>
              </a:rPr>
              <a:t>En caso de hackeo, te pueden robar todos los fondos.</a:t>
            </a:r>
            <a:br>
              <a:rPr lang="en-US" sz="1800"/>
            </a:br>
            <a:r>
              <a:rPr b="0" lang="en-US" sz="1400" strike="noStrike">
                <a:solidFill>
                  <a:srgbClr val="616161"/>
                </a:solidFill>
                <a:latin typeface="Proxima Nova"/>
                <a:ea typeface="Proxima Nova"/>
                <a:cs typeface="Proxima Nova"/>
                <a:sym typeface="Proxima Nova"/>
              </a:rPr>
              <a:t> </a:t>
            </a:r>
            <a:endParaRPr b="0" sz="1400" strike="noStrike">
              <a:latin typeface="Arial"/>
              <a:ea typeface="Arial"/>
              <a:cs typeface="Arial"/>
              <a:sym typeface="Arial"/>
            </a:endParaRPr>
          </a:p>
        </p:txBody>
      </p:sp>
      <p:sp>
        <p:nvSpPr>
          <p:cNvPr id="574" name="Google Shape;574;p76"/>
          <p:cNvSpPr/>
          <p:nvPr/>
        </p:nvSpPr>
        <p:spPr>
          <a:xfrm>
            <a:off x="4834800" y="570960"/>
            <a:ext cx="3308400" cy="36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Las non-custodial wallets son aquellas en las que sólo nosotros tenemos la clave privada y, por tanto, el control total sobre los fondos.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Existen distintos tipos:</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Web wallets: Joule</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Hardware wallets: Casa Node</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Mobile Light wallets: Breez, Bitcoin Lightning Wallet</a:t>
            </a:r>
            <a:endParaRPr b="0" sz="1400" strike="noStrike">
              <a:latin typeface="Arial"/>
              <a:ea typeface="Arial"/>
              <a:cs typeface="Arial"/>
              <a:sym typeface="Arial"/>
            </a:endParaRPr>
          </a:p>
          <a:p>
            <a:pPr indent="-317160" lvl="0" marL="457200" marR="0" rtl="0" algn="l">
              <a:lnSpc>
                <a:spcPct val="115000"/>
              </a:lnSpc>
              <a:spcBef>
                <a:spcPts val="0"/>
              </a:spcBef>
              <a:spcAft>
                <a:spcPts val="0"/>
              </a:spcAft>
              <a:buClr>
                <a:srgbClr val="FFFFFF"/>
              </a:buClr>
              <a:buSzPts val="1400"/>
              <a:buFont typeface="Proxima Nova"/>
              <a:buChar char="-"/>
            </a:pPr>
            <a:r>
              <a:rPr b="0" lang="en-US" sz="1400" strike="noStrike">
                <a:solidFill>
                  <a:srgbClr val="FFFFFF"/>
                </a:solidFill>
                <a:latin typeface="Proxima Nova"/>
                <a:ea typeface="Proxima Nova"/>
                <a:cs typeface="Proxima Nova"/>
                <a:sym typeface="Proxima Nova"/>
              </a:rPr>
              <a:t>Desktop wallets</a:t>
            </a:r>
            <a:endParaRPr b="0" sz="1400" strike="noStrike">
              <a:latin typeface="Arial"/>
              <a:ea typeface="Arial"/>
              <a:cs typeface="Arial"/>
              <a:sym typeface="Arial"/>
            </a:endParaRPr>
          </a:p>
        </p:txBody>
      </p:sp>
      <p:pic>
        <p:nvPicPr>
          <p:cNvPr id="575" name="Google Shape;575;p76"/>
          <p:cNvPicPr preferRelativeResize="0"/>
          <p:nvPr/>
        </p:nvPicPr>
        <p:blipFill>
          <a:blip r:embed="rId3">
            <a:alphaModFix/>
          </a:blip>
          <a:stretch>
            <a:fillRect/>
          </a:stretch>
        </p:blipFill>
        <p:spPr>
          <a:xfrm>
            <a:off x="6346975" y="3485350"/>
            <a:ext cx="1370350" cy="1370350"/>
          </a:xfrm>
          <a:prstGeom prst="rect">
            <a:avLst/>
          </a:prstGeom>
          <a:noFill/>
          <a:ln>
            <a:noFill/>
          </a:ln>
        </p:spPr>
      </p:pic>
      <p:pic>
        <p:nvPicPr>
          <p:cNvPr id="576" name="Google Shape;576;p76"/>
          <p:cNvPicPr preferRelativeResize="0"/>
          <p:nvPr/>
        </p:nvPicPr>
        <p:blipFill>
          <a:blip r:embed="rId4">
            <a:alphaModFix/>
          </a:blip>
          <a:stretch>
            <a:fillRect/>
          </a:stretch>
        </p:blipFill>
        <p:spPr>
          <a:xfrm rot="-5400000">
            <a:off x="7493375" y="3425088"/>
            <a:ext cx="1490875" cy="1490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7"/>
          <p:cNvSpPr txBox="1"/>
          <p:nvPr/>
        </p:nvSpPr>
        <p:spPr>
          <a:xfrm>
            <a:off x="3383280" y="272160"/>
            <a:ext cx="4297680" cy="459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600" strike="noStrike">
                <a:solidFill>
                  <a:srgbClr val="FFFFFF"/>
                </a:solidFill>
                <a:latin typeface="Arial"/>
                <a:ea typeface="Arial"/>
                <a:cs typeface="Arial"/>
                <a:sym typeface="Arial"/>
              </a:rPr>
              <a:t>Bluewallet</a:t>
            </a:r>
            <a:endParaRPr b="0" sz="2600" strike="noStrike">
              <a:solidFill>
                <a:srgbClr val="FFFFFF"/>
              </a:solidFill>
              <a:latin typeface="Arial"/>
              <a:ea typeface="Arial"/>
              <a:cs typeface="Arial"/>
              <a:sym typeface="Arial"/>
            </a:endParaRPr>
          </a:p>
        </p:txBody>
      </p:sp>
      <p:pic>
        <p:nvPicPr>
          <p:cNvPr id="582" name="Google Shape;582;p77"/>
          <p:cNvPicPr preferRelativeResize="0"/>
          <p:nvPr/>
        </p:nvPicPr>
        <p:blipFill rotWithShape="1">
          <a:blip r:embed="rId3">
            <a:alphaModFix/>
          </a:blip>
          <a:srcRect b="0" l="0" r="0" t="0"/>
          <a:stretch/>
        </p:blipFill>
        <p:spPr>
          <a:xfrm>
            <a:off x="731520" y="948960"/>
            <a:ext cx="2342880" cy="2342880"/>
          </a:xfrm>
          <a:prstGeom prst="rect">
            <a:avLst/>
          </a:prstGeom>
          <a:noFill/>
          <a:ln>
            <a:noFill/>
          </a:ln>
        </p:spPr>
      </p:pic>
      <p:sp>
        <p:nvSpPr>
          <p:cNvPr id="583" name="Google Shape;583;p77"/>
          <p:cNvSpPr txBox="1"/>
          <p:nvPr/>
        </p:nvSpPr>
        <p:spPr>
          <a:xfrm>
            <a:off x="3566160" y="999720"/>
            <a:ext cx="4114800" cy="2200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Custodial wallet de Lightning y Bitcoin.</a:t>
            </a:r>
            <a:endParaRPr b="0" sz="18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 No permite levantar nuestro propio nodo.</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 Por tanto, tampoco podemos crear canales. Las wallets creadas residen en el mismo nodo propiedad de Bluewallet.</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A pesar de todo, perfecta para los primeros pasos por su sencillez y buena UI.</a:t>
            </a:r>
            <a:endParaRPr b="0" sz="1400" strike="noStrike">
              <a:solidFill>
                <a:srgbClr val="FFFFFF"/>
              </a:solidFill>
              <a:latin typeface="Arial"/>
              <a:ea typeface="Arial"/>
              <a:cs typeface="Arial"/>
              <a:sym typeface="Arial"/>
            </a:endParaRPr>
          </a:p>
        </p:txBody>
      </p:sp>
      <p:sp>
        <p:nvSpPr>
          <p:cNvPr id="584" name="Google Shape;584;p77"/>
          <p:cNvSpPr txBox="1"/>
          <p:nvPr/>
        </p:nvSpPr>
        <p:spPr>
          <a:xfrm>
            <a:off x="731535" y="3468610"/>
            <a:ext cx="7041000" cy="1529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Índice: </a:t>
            </a:r>
            <a:endParaRPr b="0" sz="18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9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 Slides 39 – 40: pasarnos fondos en BTC (esto no se verá en este workshop)</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 Slide 41: crear invoice</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 Slide 42: pagar invoice</a:t>
            </a:r>
            <a:endParaRPr b="0" sz="1400"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8"/>
          <p:cNvSpPr txBox="1"/>
          <p:nvPr/>
        </p:nvSpPr>
        <p:spPr>
          <a:xfrm>
            <a:off x="2560320" y="91440"/>
            <a:ext cx="3657600" cy="373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solidFill>
                  <a:srgbClr val="FFFFFF"/>
                </a:solidFill>
                <a:latin typeface="Arial"/>
                <a:ea typeface="Arial"/>
                <a:cs typeface="Arial"/>
                <a:sym typeface="Arial"/>
              </a:rPr>
              <a:t>Bluewallet: </a:t>
            </a:r>
            <a:r>
              <a:rPr b="0" lang="en-US" sz="1300" strike="noStrike">
                <a:solidFill>
                  <a:srgbClr val="FFFFFF"/>
                </a:solidFill>
                <a:latin typeface="Arial"/>
                <a:ea typeface="Arial"/>
                <a:cs typeface="Arial"/>
                <a:sym typeface="Arial"/>
              </a:rPr>
              <a:t> pasarnos fondos en BTC</a:t>
            </a:r>
            <a:endParaRPr b="0" sz="1300" strike="noStrike">
              <a:solidFill>
                <a:srgbClr val="FFFFFF"/>
              </a:solidFill>
              <a:latin typeface="Arial"/>
              <a:ea typeface="Arial"/>
              <a:cs typeface="Arial"/>
              <a:sym typeface="Arial"/>
            </a:endParaRPr>
          </a:p>
        </p:txBody>
      </p:sp>
      <p:pic>
        <p:nvPicPr>
          <p:cNvPr id="590" name="Google Shape;590;p78"/>
          <p:cNvPicPr preferRelativeResize="0"/>
          <p:nvPr/>
        </p:nvPicPr>
        <p:blipFill rotWithShape="1">
          <a:blip r:embed="rId3">
            <a:alphaModFix/>
          </a:blip>
          <a:srcRect b="0" l="0" r="0" t="0"/>
          <a:stretch/>
        </p:blipFill>
        <p:spPr>
          <a:xfrm>
            <a:off x="457200" y="642240"/>
            <a:ext cx="1645920" cy="1826640"/>
          </a:xfrm>
          <a:prstGeom prst="rect">
            <a:avLst/>
          </a:prstGeom>
          <a:noFill/>
          <a:ln>
            <a:noFill/>
          </a:ln>
        </p:spPr>
      </p:pic>
      <p:sp>
        <p:nvSpPr>
          <p:cNvPr id="591" name="Google Shape;591;p78"/>
          <p:cNvSpPr txBox="1"/>
          <p:nvPr/>
        </p:nvSpPr>
        <p:spPr>
          <a:xfrm>
            <a:off x="2194560" y="873000"/>
            <a:ext cx="1188720" cy="7729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FFFFFF"/>
                </a:solidFill>
                <a:latin typeface="Arial"/>
                <a:ea typeface="Arial"/>
                <a:cs typeface="Arial"/>
                <a:sym typeface="Arial"/>
              </a:rPr>
              <a:t>1. Nos la descargamos de Google Play</a:t>
            </a:r>
            <a:endParaRPr b="0" sz="1200" strike="noStrike">
              <a:solidFill>
                <a:srgbClr val="FFFFFF"/>
              </a:solidFill>
              <a:latin typeface="Arial"/>
              <a:ea typeface="Arial"/>
              <a:cs typeface="Arial"/>
              <a:sym typeface="Arial"/>
            </a:endParaRPr>
          </a:p>
        </p:txBody>
      </p:sp>
      <p:pic>
        <p:nvPicPr>
          <p:cNvPr id="592" name="Google Shape;592;p78"/>
          <p:cNvPicPr preferRelativeResize="0"/>
          <p:nvPr/>
        </p:nvPicPr>
        <p:blipFill rotWithShape="1">
          <a:blip r:embed="rId4">
            <a:alphaModFix/>
          </a:blip>
          <a:srcRect b="0" l="0" r="0" t="0"/>
          <a:stretch/>
        </p:blipFill>
        <p:spPr>
          <a:xfrm>
            <a:off x="3931920" y="731520"/>
            <a:ext cx="1645920" cy="1993320"/>
          </a:xfrm>
          <a:prstGeom prst="rect">
            <a:avLst/>
          </a:prstGeom>
          <a:noFill/>
          <a:ln>
            <a:noFill/>
          </a:ln>
        </p:spPr>
      </p:pic>
      <p:sp>
        <p:nvSpPr>
          <p:cNvPr id="593" name="Google Shape;593;p78"/>
          <p:cNvSpPr txBox="1"/>
          <p:nvPr/>
        </p:nvSpPr>
        <p:spPr>
          <a:xfrm>
            <a:off x="7955280" y="1005840"/>
            <a:ext cx="1188720" cy="943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FFFFFF"/>
                </a:solidFill>
                <a:latin typeface="Arial"/>
                <a:ea typeface="Arial"/>
                <a:cs typeface="Arial"/>
                <a:sym typeface="Arial"/>
              </a:rPr>
              <a:t>2. Nos creamos primero una wallet de Bitcoin</a:t>
            </a:r>
            <a:endParaRPr b="0" sz="1200"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5">
            <a:alphaModFix/>
          </a:blip>
          <a:srcRect b="0" l="0" r="0" t="0"/>
          <a:stretch/>
        </p:blipFill>
        <p:spPr>
          <a:xfrm>
            <a:off x="6217920" y="538200"/>
            <a:ext cx="1554480" cy="2205000"/>
          </a:xfrm>
          <a:prstGeom prst="rect">
            <a:avLst/>
          </a:prstGeom>
          <a:noFill/>
          <a:ln>
            <a:noFill/>
          </a:ln>
        </p:spPr>
      </p:pic>
      <p:sp>
        <p:nvSpPr>
          <p:cNvPr id="595" name="Google Shape;595;p78"/>
          <p:cNvSpPr/>
          <p:nvPr/>
        </p:nvSpPr>
        <p:spPr>
          <a:xfrm>
            <a:off x="5669280" y="1737360"/>
            <a:ext cx="457200" cy="457200"/>
          </a:xfrm>
          <a:custGeom>
            <a:rect b="b" l="l" r="r" t="t"/>
            <a:pathLst>
              <a:path extrusionOk="0" h="1272" w="1272">
                <a:moveTo>
                  <a:pt x="0" y="317"/>
                </a:moveTo>
                <a:lnTo>
                  <a:pt x="953" y="317"/>
                </a:lnTo>
                <a:lnTo>
                  <a:pt x="953" y="0"/>
                </a:lnTo>
                <a:lnTo>
                  <a:pt x="1271" y="635"/>
                </a:lnTo>
                <a:lnTo>
                  <a:pt x="953" y="1271"/>
                </a:lnTo>
                <a:lnTo>
                  <a:pt x="953" y="953"/>
                </a:lnTo>
                <a:lnTo>
                  <a:pt x="0" y="953"/>
                </a:lnTo>
                <a:lnTo>
                  <a:pt x="0" y="317"/>
                </a:lnTo>
              </a:path>
            </a:pathLst>
          </a:custGeom>
          <a:solidFill>
            <a:srgbClr val="FFFFFF"/>
          </a:solidFill>
          <a:ln cap="flat" cmpd="sng" w="9525">
            <a:solidFill>
              <a:srgbClr val="3465A4"/>
            </a:solidFill>
            <a:prstDash val="solid"/>
            <a:round/>
            <a:headEnd len="sm" w="sm" type="none"/>
            <a:tailEnd len="sm" w="sm" type="none"/>
          </a:ln>
        </p:spPr>
      </p:sp>
      <p:pic>
        <p:nvPicPr>
          <p:cNvPr id="596" name="Google Shape;596;p78"/>
          <p:cNvPicPr preferRelativeResize="0"/>
          <p:nvPr/>
        </p:nvPicPr>
        <p:blipFill rotWithShape="1">
          <a:blip r:embed="rId6">
            <a:alphaModFix/>
          </a:blip>
          <a:srcRect b="0" l="0" r="0" t="0"/>
          <a:stretch/>
        </p:blipFill>
        <p:spPr>
          <a:xfrm>
            <a:off x="548640" y="3108960"/>
            <a:ext cx="1381680" cy="1776240"/>
          </a:xfrm>
          <a:prstGeom prst="rect">
            <a:avLst/>
          </a:prstGeom>
          <a:noFill/>
          <a:ln>
            <a:noFill/>
          </a:ln>
        </p:spPr>
      </p:pic>
      <p:sp>
        <p:nvSpPr>
          <p:cNvPr id="597" name="Google Shape;597;p78"/>
          <p:cNvSpPr txBox="1"/>
          <p:nvPr/>
        </p:nvSpPr>
        <p:spPr>
          <a:xfrm>
            <a:off x="2103120" y="3200400"/>
            <a:ext cx="2011680" cy="17114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FFFFFF"/>
                </a:solidFill>
                <a:latin typeface="Arial"/>
                <a:ea typeface="Arial"/>
                <a:cs typeface="Arial"/>
                <a:sym typeface="Arial"/>
              </a:rPr>
              <a:t>3. Tenemos que mandarnos fondos  en BTC de mainnet, esa es la única pega. Pero con un sólo dólar ya tenemos para jugar.</a:t>
            </a:r>
            <a:r>
              <a:rPr b="0" lang="en-US" sz="1800" strike="noStrike">
                <a:solidFill>
                  <a:srgbClr val="FFFFFF"/>
                </a:solidFill>
                <a:latin typeface="Arial"/>
                <a:ea typeface="Arial"/>
                <a:cs typeface="Arial"/>
                <a:sym typeface="Arial"/>
              </a:rPr>
              <a:t> </a:t>
            </a:r>
            <a:endParaRPr b="0" sz="1800" strike="noStrike">
              <a:solidFill>
                <a:srgbClr val="FFFFFF"/>
              </a:solidFill>
              <a:latin typeface="Arial"/>
              <a:ea typeface="Arial"/>
              <a:cs typeface="Arial"/>
              <a:sym typeface="Arial"/>
            </a:endParaRPr>
          </a:p>
        </p:txBody>
      </p:sp>
      <p:sp>
        <p:nvSpPr>
          <p:cNvPr id="598" name="Google Shape;598;p78"/>
          <p:cNvSpPr txBox="1"/>
          <p:nvPr/>
        </p:nvSpPr>
        <p:spPr>
          <a:xfrm>
            <a:off x="8321040" y="3200400"/>
            <a:ext cx="180720" cy="42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78"/>
          <p:cNvPicPr preferRelativeResize="0"/>
          <p:nvPr/>
        </p:nvPicPr>
        <p:blipFill rotWithShape="1">
          <a:blip r:embed="rId7">
            <a:alphaModFix/>
          </a:blip>
          <a:srcRect b="0" l="0" r="0" t="0"/>
          <a:stretch/>
        </p:blipFill>
        <p:spPr>
          <a:xfrm>
            <a:off x="5006520" y="2926080"/>
            <a:ext cx="1485720" cy="1979640"/>
          </a:xfrm>
          <a:prstGeom prst="rect">
            <a:avLst/>
          </a:prstGeom>
          <a:noFill/>
          <a:ln>
            <a:noFill/>
          </a:ln>
        </p:spPr>
      </p:pic>
      <p:sp>
        <p:nvSpPr>
          <p:cNvPr id="600" name="Google Shape;600;p78"/>
          <p:cNvSpPr txBox="1"/>
          <p:nvPr/>
        </p:nvSpPr>
        <p:spPr>
          <a:xfrm>
            <a:off x="6675120" y="3108960"/>
            <a:ext cx="1826640" cy="1711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FFFFFF"/>
                </a:solidFill>
                <a:latin typeface="Arial"/>
                <a:ea typeface="Arial"/>
                <a:cs typeface="Arial"/>
                <a:sym typeface="Arial"/>
              </a:rPr>
              <a:t>4. Creamos otra wallet con Lightning. No es necesario usar LNDHub. Esto es sólo si queremos conectarnos a un nodo de LND propio.</a:t>
            </a:r>
            <a:br>
              <a:rPr lang="en-US" sz="1800">
                <a:solidFill>
                  <a:srgbClr val="FFFFFF"/>
                </a:solidFill>
              </a:rPr>
            </a:br>
            <a:br>
              <a:rPr lang="en-US" sz="1800">
                <a:solidFill>
                  <a:srgbClr val="FFFFFF"/>
                </a:solidFill>
              </a:rPr>
            </a:br>
            <a:r>
              <a:rPr b="0" lang="en-US" sz="1200" strike="noStrike">
                <a:solidFill>
                  <a:srgbClr val="FFFFFF"/>
                </a:solidFill>
                <a:latin typeface="Arial"/>
                <a:ea typeface="Arial"/>
                <a:cs typeface="Arial"/>
                <a:sym typeface="Arial"/>
              </a:rPr>
              <a:t>Más info: </a:t>
            </a:r>
            <a:r>
              <a:rPr b="0" lang="en-US" sz="600" u="sng" strike="noStrike">
                <a:solidFill>
                  <a:schemeClr val="hlink"/>
                </a:solidFill>
                <a:latin typeface="Arial"/>
                <a:ea typeface="Arial"/>
                <a:cs typeface="Arial"/>
                <a:sym typeface="Arial"/>
                <a:hlinkClick r:id="rId8"/>
              </a:rPr>
              <a:t>https://github.com/BlueWallet/LndHub</a:t>
            </a:r>
            <a:endParaRPr b="0" sz="600" strike="noStrike">
              <a:latin typeface="Arial"/>
              <a:ea typeface="Arial"/>
              <a:cs typeface="Arial"/>
              <a:sym typeface="Arial"/>
            </a:endParaRPr>
          </a:p>
        </p:txBody>
      </p:sp>
      <p:cxnSp>
        <p:nvCxnSpPr>
          <p:cNvPr id="601" name="Google Shape;601;p78"/>
          <p:cNvCxnSpPr/>
          <p:nvPr/>
        </p:nvCxnSpPr>
        <p:spPr>
          <a:xfrm>
            <a:off x="365760" y="2834640"/>
            <a:ext cx="859536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43"/>
          <p:cNvSpPr/>
          <p:nvPr/>
        </p:nvSpPr>
        <p:spPr>
          <a:xfrm>
            <a:off x="687960" y="262080"/>
            <a:ext cx="6584760" cy="1096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FFFFFF"/>
                </a:solidFill>
                <a:latin typeface="Proxima Nova"/>
                <a:ea typeface="Proxima Nova"/>
                <a:cs typeface="Proxima Nova"/>
                <a:sym typeface="Proxima Nova"/>
              </a:rPr>
              <a:t>Presentaciones</a:t>
            </a:r>
            <a:endParaRPr b="0" i="0" sz="3000" u="none" cap="none" strike="noStrike">
              <a:latin typeface="Arial"/>
              <a:ea typeface="Arial"/>
              <a:cs typeface="Arial"/>
              <a:sym typeface="Arial"/>
            </a:endParaRPr>
          </a:p>
        </p:txBody>
      </p:sp>
      <p:sp>
        <p:nvSpPr>
          <p:cNvPr id="191" name="Google Shape;191;p43"/>
          <p:cNvSpPr/>
          <p:nvPr/>
        </p:nvSpPr>
        <p:spPr>
          <a:xfrm>
            <a:off x="1016930" y="2740257"/>
            <a:ext cx="3177600" cy="6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Ana (</a:t>
            </a:r>
            <a:r>
              <a:rPr lang="en-US" sz="1800">
                <a:solidFill>
                  <a:srgbClr val="FFFFFF"/>
                </a:solidFill>
                <a:latin typeface="Proxima Nova"/>
                <a:ea typeface="Proxima Nova"/>
                <a:cs typeface="Proxima Nova"/>
                <a:sym typeface="Proxima Nova"/>
              </a:rPr>
              <a:t>@</a:t>
            </a:r>
            <a:r>
              <a:rPr b="0" i="0" lang="en-US" sz="1800" u="none" cap="none" strike="noStrike">
                <a:solidFill>
                  <a:srgbClr val="FFFFFF"/>
                </a:solidFill>
                <a:latin typeface="Proxima Nova"/>
                <a:ea typeface="Proxima Nova"/>
                <a:cs typeface="Proxima Nova"/>
                <a:sym typeface="Proxima Nova"/>
              </a:rPr>
              <a:t>Bitcoinera)</a:t>
            </a:r>
            <a:endParaRPr b="0" i="0" sz="1800" u="none" cap="none" strike="noStrike">
              <a:latin typeface="Arial"/>
              <a:ea typeface="Arial"/>
              <a:cs typeface="Arial"/>
              <a:sym typeface="Arial"/>
            </a:endParaRPr>
          </a:p>
        </p:txBody>
      </p:sp>
      <p:sp>
        <p:nvSpPr>
          <p:cNvPr id="192" name="Google Shape;192;p43"/>
          <p:cNvSpPr/>
          <p:nvPr/>
        </p:nvSpPr>
        <p:spPr>
          <a:xfrm>
            <a:off x="5378525" y="2740307"/>
            <a:ext cx="3177600" cy="6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Víctor (</a:t>
            </a:r>
            <a:r>
              <a:rPr lang="en-US" sz="1800">
                <a:solidFill>
                  <a:srgbClr val="FFFFFF"/>
                </a:solidFill>
                <a:latin typeface="Proxima Nova"/>
                <a:ea typeface="Proxima Nova"/>
                <a:cs typeface="Proxima Nova"/>
                <a:sym typeface="Proxima Nova"/>
              </a:rPr>
              <a:t>@vg_sequence</a:t>
            </a:r>
            <a:r>
              <a:rPr b="0" i="0" lang="en-US" sz="1800" u="none" cap="none" strike="noStrike">
                <a:solidFill>
                  <a:srgbClr val="FFFFFF"/>
                </a:solidFill>
                <a:latin typeface="Proxima Nova"/>
                <a:ea typeface="Proxima Nova"/>
                <a:cs typeface="Proxima Nova"/>
                <a:sym typeface="Proxima Nova"/>
              </a:rPr>
              <a:t>)</a:t>
            </a:r>
            <a:endParaRPr b="0" i="0" sz="1800" u="none" cap="none" strike="noStrike">
              <a:latin typeface="Arial"/>
              <a:ea typeface="Arial"/>
              <a:cs typeface="Arial"/>
              <a:sym typeface="Arial"/>
            </a:endParaRPr>
          </a:p>
        </p:txBody>
      </p:sp>
      <p:pic>
        <p:nvPicPr>
          <p:cNvPr id="193" name="Google Shape;193;p43"/>
          <p:cNvPicPr preferRelativeResize="0"/>
          <p:nvPr/>
        </p:nvPicPr>
        <p:blipFill rotWithShape="1">
          <a:blip r:embed="rId3">
            <a:alphaModFix/>
          </a:blip>
          <a:srcRect b="0" l="0" r="0" t="0"/>
          <a:stretch/>
        </p:blipFill>
        <p:spPr>
          <a:xfrm>
            <a:off x="1229400" y="1037875"/>
            <a:ext cx="1526750" cy="1533250"/>
          </a:xfrm>
          <a:prstGeom prst="rect">
            <a:avLst/>
          </a:prstGeom>
          <a:noFill/>
          <a:ln>
            <a:noFill/>
          </a:ln>
        </p:spPr>
      </p:pic>
      <p:pic>
        <p:nvPicPr>
          <p:cNvPr id="194" name="Google Shape;194;p43"/>
          <p:cNvPicPr preferRelativeResize="0"/>
          <p:nvPr/>
        </p:nvPicPr>
        <p:blipFill>
          <a:blip r:embed="rId4">
            <a:alphaModFix/>
          </a:blip>
          <a:stretch>
            <a:fillRect/>
          </a:stretch>
        </p:blipFill>
        <p:spPr>
          <a:xfrm>
            <a:off x="5722400" y="1122475"/>
            <a:ext cx="1550322" cy="1533250"/>
          </a:xfrm>
          <a:prstGeom prst="rect">
            <a:avLst/>
          </a:prstGeom>
          <a:noFill/>
          <a:ln>
            <a:noFill/>
          </a:ln>
        </p:spPr>
      </p:pic>
      <p:sp>
        <p:nvSpPr>
          <p:cNvPr id="195" name="Google Shape;195;p43"/>
          <p:cNvSpPr txBox="1"/>
          <p:nvPr/>
        </p:nvSpPr>
        <p:spPr>
          <a:xfrm>
            <a:off x="316675" y="3270150"/>
            <a:ext cx="3352200" cy="15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Desarrolladora, daoísta, colmenera 100%</a:t>
            </a:r>
            <a:br>
              <a:rPr lang="en-US" sz="1200">
                <a:solidFill>
                  <a:srgbClr val="FFFFFF"/>
                </a:solidFill>
              </a:rPr>
            </a:br>
            <a:br>
              <a:rPr lang="en-US" sz="1200">
                <a:solidFill>
                  <a:srgbClr val="FFFFFF"/>
                </a:solidFill>
              </a:rPr>
            </a:br>
            <a:endParaRPr>
              <a:solidFill>
                <a:srgbClr val="FFFFFF"/>
              </a:solidFill>
            </a:endParaRPr>
          </a:p>
        </p:txBody>
      </p:sp>
      <p:sp>
        <p:nvSpPr>
          <p:cNvPr id="196" name="Google Shape;196;p43"/>
          <p:cNvSpPr txBox="1"/>
          <p:nvPr/>
        </p:nvSpPr>
        <p:spPr>
          <a:xfrm>
            <a:off x="4692825" y="3270150"/>
            <a:ext cx="3764700" cy="11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rPr>
              <a:t>Ecosystemer, emprendedor, colmenero by heart</a:t>
            </a:r>
            <a:endParaRPr sz="1200">
              <a:solidFill>
                <a:srgbClr val="FFFFFF"/>
              </a:solidFill>
            </a:endParaRPr>
          </a:p>
          <a:p>
            <a:pPr indent="0" lvl="0" marL="0" rtl="0" algn="ctr">
              <a:spcBef>
                <a:spcPts val="0"/>
              </a:spcBef>
              <a:spcAft>
                <a:spcPts val="0"/>
              </a:spcAft>
              <a:buNone/>
            </a:pPr>
            <a:r>
              <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79"/>
          <p:cNvPicPr preferRelativeResize="0"/>
          <p:nvPr/>
        </p:nvPicPr>
        <p:blipFill rotWithShape="1">
          <a:blip r:embed="rId3">
            <a:alphaModFix/>
          </a:blip>
          <a:srcRect b="0" l="0" r="0" t="0"/>
          <a:stretch/>
        </p:blipFill>
        <p:spPr>
          <a:xfrm>
            <a:off x="279385" y="1554475"/>
            <a:ext cx="1915200" cy="1492560"/>
          </a:xfrm>
          <a:prstGeom prst="rect">
            <a:avLst/>
          </a:prstGeom>
          <a:noFill/>
          <a:ln>
            <a:noFill/>
          </a:ln>
        </p:spPr>
      </p:pic>
      <p:sp>
        <p:nvSpPr>
          <p:cNvPr id="607" name="Google Shape;607;p79"/>
          <p:cNvSpPr txBox="1"/>
          <p:nvPr/>
        </p:nvSpPr>
        <p:spPr>
          <a:xfrm>
            <a:off x="1115701" y="688000"/>
            <a:ext cx="6912600" cy="16260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200" strike="noStrike">
                <a:solidFill>
                  <a:srgbClr val="FFFFFF"/>
                </a:solidFill>
                <a:latin typeface="Arial"/>
                <a:ea typeface="Arial"/>
                <a:cs typeface="Arial"/>
                <a:sym typeface="Arial"/>
              </a:rPr>
              <a:t>5. Por último, nos pasamos nuestra BTC a la wallet que hayamos creado de Lightning.</a:t>
            </a:r>
            <a:br>
              <a:rPr lang="en-US" sz="1800">
                <a:solidFill>
                  <a:srgbClr val="FFFFFF"/>
                </a:solidFill>
              </a:rPr>
            </a:br>
            <a:r>
              <a:rPr b="0" lang="en-US" sz="1200" strike="noStrike">
                <a:solidFill>
                  <a:srgbClr val="FFFFFF"/>
                </a:solidFill>
                <a:latin typeface="Arial"/>
                <a:ea typeface="Arial"/>
                <a:cs typeface="Arial"/>
                <a:sym typeface="Arial"/>
              </a:rPr>
              <a:t>Dándole a ‘Total’  en el </a:t>
            </a:r>
            <a:r>
              <a:rPr lang="en-US" sz="1200">
                <a:solidFill>
                  <a:srgbClr val="FFFFFF"/>
                </a:solidFill>
              </a:rPr>
              <a:t>último paso </a:t>
            </a:r>
            <a:r>
              <a:rPr b="0" lang="en-US" sz="1200" strike="noStrike">
                <a:solidFill>
                  <a:srgbClr val="FFFFFF"/>
                </a:solidFill>
                <a:latin typeface="Arial"/>
                <a:ea typeface="Arial"/>
                <a:cs typeface="Arial"/>
                <a:sym typeface="Arial"/>
              </a:rPr>
              <a:t>logramos pasar todos los fondos en BTC.</a:t>
            </a:r>
            <a:endParaRPr b="0" sz="1200" strike="noStrike">
              <a:solidFill>
                <a:srgbClr val="FFFFFF"/>
              </a:solidFill>
              <a:latin typeface="Arial"/>
              <a:ea typeface="Arial"/>
              <a:cs typeface="Arial"/>
              <a:sym typeface="Arial"/>
            </a:endParaRPr>
          </a:p>
        </p:txBody>
      </p:sp>
      <p:pic>
        <p:nvPicPr>
          <p:cNvPr id="608" name="Google Shape;608;p79"/>
          <p:cNvPicPr preferRelativeResize="0"/>
          <p:nvPr/>
        </p:nvPicPr>
        <p:blipFill rotWithShape="1">
          <a:blip r:embed="rId4">
            <a:alphaModFix/>
          </a:blip>
          <a:srcRect b="0" l="0" r="0" t="0"/>
          <a:stretch/>
        </p:blipFill>
        <p:spPr>
          <a:xfrm>
            <a:off x="3103878" y="1609558"/>
            <a:ext cx="2011680" cy="1481760"/>
          </a:xfrm>
          <a:prstGeom prst="rect">
            <a:avLst/>
          </a:prstGeom>
          <a:noFill/>
          <a:ln>
            <a:noFill/>
          </a:ln>
        </p:spPr>
      </p:pic>
      <p:pic>
        <p:nvPicPr>
          <p:cNvPr id="609" name="Google Shape;609;p79"/>
          <p:cNvPicPr preferRelativeResize="0"/>
          <p:nvPr/>
        </p:nvPicPr>
        <p:blipFill rotWithShape="1">
          <a:blip r:embed="rId5">
            <a:alphaModFix/>
          </a:blip>
          <a:srcRect b="0" l="0" r="0" t="0"/>
          <a:stretch/>
        </p:blipFill>
        <p:spPr>
          <a:xfrm>
            <a:off x="6024875" y="1452055"/>
            <a:ext cx="1645920" cy="1697400"/>
          </a:xfrm>
          <a:prstGeom prst="rect">
            <a:avLst/>
          </a:prstGeom>
          <a:noFill/>
          <a:ln>
            <a:noFill/>
          </a:ln>
        </p:spPr>
      </p:pic>
      <p:sp>
        <p:nvSpPr>
          <p:cNvPr id="610" name="Google Shape;610;p79"/>
          <p:cNvSpPr/>
          <p:nvPr/>
        </p:nvSpPr>
        <p:spPr>
          <a:xfrm>
            <a:off x="2420625" y="2167548"/>
            <a:ext cx="457201" cy="365775"/>
          </a:xfrm>
          <a:custGeom>
            <a:rect b="b" l="l" r="r" t="t"/>
            <a:pathLst>
              <a:path extrusionOk="0" h="764" w="1272">
                <a:moveTo>
                  <a:pt x="0" y="190"/>
                </a:moveTo>
                <a:lnTo>
                  <a:pt x="953" y="190"/>
                </a:lnTo>
                <a:lnTo>
                  <a:pt x="953" y="0"/>
                </a:lnTo>
                <a:lnTo>
                  <a:pt x="1271" y="381"/>
                </a:lnTo>
                <a:lnTo>
                  <a:pt x="953" y="763"/>
                </a:lnTo>
                <a:lnTo>
                  <a:pt x="953" y="572"/>
                </a:lnTo>
                <a:lnTo>
                  <a:pt x="0" y="572"/>
                </a:lnTo>
                <a:lnTo>
                  <a:pt x="0" y="190"/>
                </a:lnTo>
              </a:path>
            </a:pathLst>
          </a:custGeom>
          <a:solidFill>
            <a:srgbClr val="FFFFFF"/>
          </a:solidFill>
          <a:ln cap="flat" cmpd="sng" w="9525">
            <a:solidFill>
              <a:srgbClr val="3465A4"/>
            </a:solidFill>
            <a:prstDash val="solid"/>
            <a:round/>
            <a:headEnd len="sm" w="sm" type="none"/>
            <a:tailEnd len="sm" w="sm" type="none"/>
          </a:ln>
        </p:spPr>
      </p:sp>
      <p:sp>
        <p:nvSpPr>
          <p:cNvPr id="611" name="Google Shape;611;p79"/>
          <p:cNvSpPr/>
          <p:nvPr/>
        </p:nvSpPr>
        <p:spPr>
          <a:xfrm>
            <a:off x="5341623" y="2167558"/>
            <a:ext cx="457201" cy="365760"/>
          </a:xfrm>
          <a:custGeom>
            <a:rect b="b" l="l" r="r" t="t"/>
            <a:pathLst>
              <a:path extrusionOk="0" h="1018" w="1272">
                <a:moveTo>
                  <a:pt x="0" y="254"/>
                </a:moveTo>
                <a:lnTo>
                  <a:pt x="953" y="254"/>
                </a:lnTo>
                <a:lnTo>
                  <a:pt x="953" y="0"/>
                </a:lnTo>
                <a:lnTo>
                  <a:pt x="1271" y="508"/>
                </a:lnTo>
                <a:lnTo>
                  <a:pt x="953" y="1017"/>
                </a:lnTo>
                <a:lnTo>
                  <a:pt x="953" y="762"/>
                </a:lnTo>
                <a:lnTo>
                  <a:pt x="0" y="762"/>
                </a:lnTo>
                <a:lnTo>
                  <a:pt x="0" y="254"/>
                </a:lnTo>
              </a:path>
            </a:pathLst>
          </a:custGeom>
          <a:solidFill>
            <a:srgbClr val="FFFFFF"/>
          </a:solidFill>
          <a:ln cap="flat" cmpd="sng" w="9525">
            <a:solidFill>
              <a:srgbClr val="3465A4"/>
            </a:solidFill>
            <a:prstDash val="solid"/>
            <a:round/>
            <a:headEnd len="sm" w="sm" type="none"/>
            <a:tailEnd len="sm" w="sm" type="none"/>
          </a:ln>
        </p:spPr>
      </p:sp>
      <p:sp>
        <p:nvSpPr>
          <p:cNvPr id="612" name="Google Shape;612;p79"/>
          <p:cNvSpPr txBox="1"/>
          <p:nvPr/>
        </p:nvSpPr>
        <p:spPr>
          <a:xfrm>
            <a:off x="1899735" y="3503535"/>
            <a:ext cx="5212200" cy="60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¡Ya tenemos nuestra Bluewallet con fondos lista!</a:t>
            </a:r>
            <a:endParaRPr b="0" sz="1800" strike="noStrike">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80"/>
          <p:cNvSpPr txBox="1"/>
          <p:nvPr/>
        </p:nvSpPr>
        <p:spPr>
          <a:xfrm>
            <a:off x="2560320" y="91440"/>
            <a:ext cx="4663440" cy="373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solidFill>
                  <a:srgbClr val="FFFFFF"/>
                </a:solidFill>
                <a:latin typeface="Arial"/>
                <a:ea typeface="Arial"/>
                <a:cs typeface="Arial"/>
                <a:sym typeface="Arial"/>
              </a:rPr>
              <a:t>Bluewallet: </a:t>
            </a:r>
            <a:r>
              <a:rPr b="0" lang="en-US" sz="1300" strike="noStrike">
                <a:solidFill>
                  <a:srgbClr val="FFFFFF"/>
                </a:solidFill>
                <a:latin typeface="Arial"/>
                <a:ea typeface="Arial"/>
                <a:cs typeface="Arial"/>
                <a:sym typeface="Arial"/>
              </a:rPr>
              <a:t> crear un invoice en la Lightning Network</a:t>
            </a:r>
            <a:endParaRPr b="0" sz="1300" strike="noStrike">
              <a:solidFill>
                <a:srgbClr val="FFFFFF"/>
              </a:solidFill>
              <a:latin typeface="Arial"/>
              <a:ea typeface="Arial"/>
              <a:cs typeface="Arial"/>
              <a:sym typeface="Arial"/>
            </a:endParaRPr>
          </a:p>
        </p:txBody>
      </p:sp>
      <p:pic>
        <p:nvPicPr>
          <p:cNvPr id="618" name="Google Shape;618;p80"/>
          <p:cNvPicPr preferRelativeResize="0"/>
          <p:nvPr/>
        </p:nvPicPr>
        <p:blipFill>
          <a:blip r:embed="rId3">
            <a:alphaModFix/>
          </a:blip>
          <a:stretch>
            <a:fillRect/>
          </a:stretch>
        </p:blipFill>
        <p:spPr>
          <a:xfrm>
            <a:off x="222875" y="1467886"/>
            <a:ext cx="2337450" cy="2698100"/>
          </a:xfrm>
          <a:prstGeom prst="rect">
            <a:avLst/>
          </a:prstGeom>
          <a:noFill/>
          <a:ln>
            <a:noFill/>
          </a:ln>
        </p:spPr>
      </p:pic>
      <p:pic>
        <p:nvPicPr>
          <p:cNvPr id="619" name="Google Shape;619;p80"/>
          <p:cNvPicPr preferRelativeResize="0"/>
          <p:nvPr/>
        </p:nvPicPr>
        <p:blipFill>
          <a:blip r:embed="rId4">
            <a:alphaModFix/>
          </a:blip>
          <a:stretch>
            <a:fillRect/>
          </a:stretch>
        </p:blipFill>
        <p:spPr>
          <a:xfrm>
            <a:off x="3264188" y="1609650"/>
            <a:ext cx="2513975" cy="2414550"/>
          </a:xfrm>
          <a:prstGeom prst="rect">
            <a:avLst/>
          </a:prstGeom>
          <a:noFill/>
          <a:ln>
            <a:noFill/>
          </a:ln>
        </p:spPr>
      </p:pic>
      <p:pic>
        <p:nvPicPr>
          <p:cNvPr id="620" name="Google Shape;620;p80"/>
          <p:cNvPicPr preferRelativeResize="0"/>
          <p:nvPr/>
        </p:nvPicPr>
        <p:blipFill>
          <a:blip r:embed="rId5">
            <a:alphaModFix/>
          </a:blip>
          <a:stretch>
            <a:fillRect/>
          </a:stretch>
        </p:blipFill>
        <p:spPr>
          <a:xfrm>
            <a:off x="6482058" y="1504459"/>
            <a:ext cx="2135016" cy="2624925"/>
          </a:xfrm>
          <a:prstGeom prst="rect">
            <a:avLst/>
          </a:prstGeom>
          <a:noFill/>
          <a:ln>
            <a:noFill/>
          </a:ln>
        </p:spPr>
      </p:pic>
      <p:sp>
        <p:nvSpPr>
          <p:cNvPr id="621" name="Google Shape;621;p80"/>
          <p:cNvSpPr txBox="1"/>
          <p:nvPr/>
        </p:nvSpPr>
        <p:spPr>
          <a:xfrm>
            <a:off x="507800" y="606075"/>
            <a:ext cx="75186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Crear invoices dentro de la Lightning es esencial. Para recibir fondos, esta es la única forma.</a:t>
            </a:r>
            <a:endParaRPr>
              <a:solidFill>
                <a:srgbClr val="FFFFFF"/>
              </a:solidFill>
            </a:endParaRPr>
          </a:p>
          <a:p>
            <a:pPr indent="0" lvl="0" marL="0" rtl="0" algn="ctr">
              <a:spcBef>
                <a:spcPts val="0"/>
              </a:spcBef>
              <a:spcAft>
                <a:spcPts val="0"/>
              </a:spcAft>
              <a:buNone/>
            </a:pPr>
            <a:r>
              <a:rPr lang="en-US">
                <a:solidFill>
                  <a:srgbClr val="FFFFFF"/>
                </a:solidFill>
              </a:rPr>
              <a:t> P. ej., si ganas satoshis jugando con alguna Lapp, necesitarás crear un invoice de la cantidad que te deban para poder recbirlos.</a:t>
            </a:r>
            <a:endParaRPr>
              <a:solidFill>
                <a:srgbClr val="FFFFFF"/>
              </a:solidFill>
            </a:endParaRPr>
          </a:p>
        </p:txBody>
      </p:sp>
      <p:sp>
        <p:nvSpPr>
          <p:cNvPr id="622" name="Google Shape;622;p80"/>
          <p:cNvSpPr/>
          <p:nvPr/>
        </p:nvSpPr>
        <p:spPr>
          <a:xfrm>
            <a:off x="2658563" y="2630025"/>
            <a:ext cx="5079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0"/>
          <p:cNvSpPr/>
          <p:nvPr/>
        </p:nvSpPr>
        <p:spPr>
          <a:xfrm>
            <a:off x="5850463" y="2630025"/>
            <a:ext cx="5079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0"/>
          <p:cNvSpPr txBox="1"/>
          <p:nvPr/>
        </p:nvSpPr>
        <p:spPr>
          <a:xfrm>
            <a:off x="3403238" y="4226100"/>
            <a:ext cx="23376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rPr>
              <a:t>Podemos poner cualquier mensaje que queramos dentro del invoice</a:t>
            </a:r>
            <a:endParaRPr sz="1000">
              <a:solidFill>
                <a:srgbClr val="FFFFFF"/>
              </a:solidFill>
            </a:endParaRPr>
          </a:p>
        </p:txBody>
      </p:sp>
      <p:sp>
        <p:nvSpPr>
          <p:cNvPr id="625" name="Google Shape;625;p80"/>
          <p:cNvSpPr txBox="1"/>
          <p:nvPr/>
        </p:nvSpPr>
        <p:spPr>
          <a:xfrm>
            <a:off x="6292550" y="4184600"/>
            <a:ext cx="2514000" cy="2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rPr>
              <a:t>Al crearlo, obtenemos un hash y un código QR. Cualquiera de los dos sirven a nuestro pagador.</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1"/>
          <p:cNvSpPr txBox="1"/>
          <p:nvPr/>
        </p:nvSpPr>
        <p:spPr>
          <a:xfrm>
            <a:off x="2560320" y="91440"/>
            <a:ext cx="4663440" cy="373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solidFill>
                  <a:srgbClr val="FFFFFF"/>
                </a:solidFill>
                <a:latin typeface="Arial"/>
                <a:ea typeface="Arial"/>
                <a:cs typeface="Arial"/>
                <a:sym typeface="Arial"/>
              </a:rPr>
              <a:t>Bluewallet: </a:t>
            </a:r>
            <a:r>
              <a:rPr b="0" lang="en-US" sz="1300" strike="noStrike">
                <a:solidFill>
                  <a:srgbClr val="FFFFFF"/>
                </a:solidFill>
                <a:latin typeface="Arial"/>
                <a:ea typeface="Arial"/>
                <a:cs typeface="Arial"/>
                <a:sym typeface="Arial"/>
              </a:rPr>
              <a:t> pagar un invoice de la Lightning Network</a:t>
            </a:r>
            <a:endParaRPr b="0" sz="1300" strike="noStrike">
              <a:solidFill>
                <a:srgbClr val="FFFFFF"/>
              </a:solidFill>
              <a:latin typeface="Arial"/>
              <a:ea typeface="Arial"/>
              <a:cs typeface="Arial"/>
              <a:sym typeface="Arial"/>
            </a:endParaRPr>
          </a:p>
        </p:txBody>
      </p:sp>
      <p:pic>
        <p:nvPicPr>
          <p:cNvPr id="631" name="Google Shape;631;p81"/>
          <p:cNvPicPr preferRelativeResize="0"/>
          <p:nvPr/>
        </p:nvPicPr>
        <p:blipFill>
          <a:blip r:embed="rId3">
            <a:alphaModFix/>
          </a:blip>
          <a:stretch>
            <a:fillRect/>
          </a:stretch>
        </p:blipFill>
        <p:spPr>
          <a:xfrm>
            <a:off x="828650" y="1497649"/>
            <a:ext cx="2523875" cy="3054850"/>
          </a:xfrm>
          <a:prstGeom prst="rect">
            <a:avLst/>
          </a:prstGeom>
          <a:noFill/>
          <a:ln>
            <a:noFill/>
          </a:ln>
        </p:spPr>
      </p:pic>
      <p:pic>
        <p:nvPicPr>
          <p:cNvPr id="632" name="Google Shape;632;p81"/>
          <p:cNvPicPr preferRelativeResize="0"/>
          <p:nvPr/>
        </p:nvPicPr>
        <p:blipFill>
          <a:blip r:embed="rId4">
            <a:alphaModFix/>
          </a:blip>
          <a:stretch>
            <a:fillRect/>
          </a:stretch>
        </p:blipFill>
        <p:spPr>
          <a:xfrm>
            <a:off x="5542176" y="1497649"/>
            <a:ext cx="2399274" cy="3054850"/>
          </a:xfrm>
          <a:prstGeom prst="rect">
            <a:avLst/>
          </a:prstGeom>
          <a:noFill/>
          <a:ln>
            <a:noFill/>
          </a:ln>
        </p:spPr>
      </p:pic>
      <p:sp>
        <p:nvSpPr>
          <p:cNvPr id="633" name="Google Shape;633;p81"/>
          <p:cNvSpPr txBox="1"/>
          <p:nvPr/>
        </p:nvSpPr>
        <p:spPr>
          <a:xfrm>
            <a:off x="966450" y="655225"/>
            <a:ext cx="70929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Es la acción más sencilla de realizar. Sólo hay que copiar el hash del invoice o bien escanear su código QR.</a:t>
            </a:r>
            <a:endParaRPr>
              <a:solidFill>
                <a:srgbClr val="FFFFFF"/>
              </a:solidFill>
            </a:endParaRPr>
          </a:p>
        </p:txBody>
      </p:sp>
      <p:sp>
        <p:nvSpPr>
          <p:cNvPr id="634" name="Google Shape;634;p81"/>
          <p:cNvSpPr/>
          <p:nvPr/>
        </p:nvSpPr>
        <p:spPr>
          <a:xfrm>
            <a:off x="4095150" y="2932125"/>
            <a:ext cx="7044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2"/>
          <p:cNvSpPr txBox="1"/>
          <p:nvPr/>
        </p:nvSpPr>
        <p:spPr>
          <a:xfrm>
            <a:off x="2508000" y="935200"/>
            <a:ext cx="4128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FFFFFF"/>
                </a:solidFill>
                <a:latin typeface="Proxima Nova"/>
                <a:ea typeface="Proxima Nova"/>
                <a:cs typeface="Proxima Nova"/>
                <a:sym typeface="Proxima Nova"/>
              </a:rPr>
              <a:t>Tour </a:t>
            </a:r>
            <a:endParaRPr sz="4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2400">
                <a:solidFill>
                  <a:srgbClr val="FFFFFF"/>
                </a:solidFill>
                <a:latin typeface="Proxima Nova"/>
                <a:ea typeface="Proxima Nova"/>
                <a:cs typeface="Proxima Nova"/>
                <a:sym typeface="Proxima Nova"/>
              </a:rPr>
              <a:t>alrededor de la LN!</a:t>
            </a:r>
            <a:endParaRPr sz="2400">
              <a:solidFill>
                <a:srgbClr val="FFFFFF"/>
              </a:solidFill>
              <a:latin typeface="Proxima Nova"/>
              <a:ea typeface="Proxima Nova"/>
              <a:cs typeface="Proxima Nova"/>
              <a:sym typeface="Proxima Nova"/>
            </a:endParaRPr>
          </a:p>
        </p:txBody>
      </p:sp>
      <p:pic>
        <p:nvPicPr>
          <p:cNvPr id="640" name="Google Shape;640;p82"/>
          <p:cNvPicPr preferRelativeResize="0"/>
          <p:nvPr/>
        </p:nvPicPr>
        <p:blipFill>
          <a:blip r:embed="rId3">
            <a:alphaModFix/>
          </a:blip>
          <a:stretch>
            <a:fillRect/>
          </a:stretch>
        </p:blipFill>
        <p:spPr>
          <a:xfrm rot="5400000">
            <a:off x="5895950" y="0"/>
            <a:ext cx="3845300" cy="3845300"/>
          </a:xfrm>
          <a:prstGeom prst="rect">
            <a:avLst/>
          </a:prstGeom>
          <a:noFill/>
          <a:ln>
            <a:noFill/>
          </a:ln>
        </p:spPr>
      </p:pic>
      <p:pic>
        <p:nvPicPr>
          <p:cNvPr id="641" name="Google Shape;641;p82"/>
          <p:cNvPicPr preferRelativeResize="0"/>
          <p:nvPr/>
        </p:nvPicPr>
        <p:blipFill>
          <a:blip r:embed="rId3">
            <a:alphaModFix/>
          </a:blip>
          <a:stretch>
            <a:fillRect/>
          </a:stretch>
        </p:blipFill>
        <p:spPr>
          <a:xfrm flipH="1" rot="-5400000">
            <a:off x="-547825" y="83213"/>
            <a:ext cx="3678875" cy="3678875"/>
          </a:xfrm>
          <a:prstGeom prst="rect">
            <a:avLst/>
          </a:prstGeom>
          <a:noFill/>
          <a:ln>
            <a:noFill/>
          </a:ln>
        </p:spPr>
      </p:pic>
      <p:sp>
        <p:nvSpPr>
          <p:cNvPr id="642" name="Google Shape;642;p82"/>
          <p:cNvSpPr txBox="1"/>
          <p:nvPr/>
        </p:nvSpPr>
        <p:spPr>
          <a:xfrm>
            <a:off x="1160175" y="2968275"/>
            <a:ext cx="7011000" cy="10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Proxima Nova"/>
                <a:ea typeface="Proxima Nova"/>
                <a:cs typeface="Proxima Nova"/>
                <a:sym typeface="Proxima Nova"/>
              </a:rPr>
              <a:t>Ejemplos de uso práctico</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800">
                <a:solidFill>
                  <a:srgbClr val="FFFFFF"/>
                </a:solidFill>
                <a:latin typeface="Proxima Nova"/>
                <a:ea typeface="Proxima Nova"/>
                <a:cs typeface="Proxima Nova"/>
                <a:sym typeface="Proxima Nova"/>
              </a:rPr>
              <a:t>Cómo empezar a usar hoy nuestra recién creada Lightning Wallet.</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pic>
        <p:nvPicPr>
          <p:cNvPr id="647" name="Google Shape;647;p83"/>
          <p:cNvPicPr preferRelativeResize="0"/>
          <p:nvPr/>
        </p:nvPicPr>
        <p:blipFill>
          <a:blip r:embed="rId3">
            <a:alphaModFix/>
          </a:blip>
          <a:stretch>
            <a:fillRect/>
          </a:stretch>
        </p:blipFill>
        <p:spPr>
          <a:xfrm>
            <a:off x="4453696" y="3148075"/>
            <a:ext cx="4193666" cy="1156425"/>
          </a:xfrm>
          <a:prstGeom prst="rect">
            <a:avLst/>
          </a:prstGeom>
          <a:noFill/>
          <a:ln>
            <a:noFill/>
          </a:ln>
        </p:spPr>
      </p:pic>
      <p:sp>
        <p:nvSpPr>
          <p:cNvPr id="648" name="Google Shape;648;p83"/>
          <p:cNvSpPr/>
          <p:nvPr/>
        </p:nvSpPr>
        <p:spPr>
          <a:xfrm>
            <a:off x="592738" y="2588863"/>
            <a:ext cx="35268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rgbClr val="FFFFFF"/>
                </a:solidFill>
                <a:latin typeface="Proxima Nova"/>
                <a:ea typeface="Proxima Nova"/>
                <a:cs typeface="Proxima Nova"/>
                <a:sym typeface="Proxima Nova"/>
              </a:rPr>
              <a:t>APItoshi</a:t>
            </a:r>
            <a:r>
              <a:rPr b="1" lang="en-US" sz="1400" strike="noStrike">
                <a:solidFill>
                  <a:srgbClr val="FFFFFF"/>
                </a:solidFill>
                <a:latin typeface="Proxima Nova"/>
                <a:ea typeface="Proxima Nova"/>
                <a:cs typeface="Proxima Nova"/>
                <a:sym typeface="Proxima Nova"/>
              </a:rPr>
              <a:t> </a:t>
            </a:r>
            <a:endParaRPr b="1" sz="1400"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a:t>
            </a:r>
            <a:r>
              <a:rPr lang="en-US">
                <a:solidFill>
                  <a:srgbClr val="FFFFFF"/>
                </a:solidFill>
                <a:latin typeface="Proxima Nova"/>
                <a:ea typeface="Proxima Nova"/>
                <a:cs typeface="Proxima Nova"/>
                <a:sym typeface="Proxima Nova"/>
              </a:rPr>
              <a:t>API para ofrecer pagos en Lightning en las principales plataformas e-shopping)</a:t>
            </a:r>
            <a:endParaRPr b="0" sz="1400" strike="noStrike">
              <a:latin typeface="Arial"/>
              <a:ea typeface="Arial"/>
              <a:cs typeface="Arial"/>
              <a:sym typeface="Arial"/>
            </a:endParaRPr>
          </a:p>
        </p:txBody>
      </p:sp>
      <p:sp>
        <p:nvSpPr>
          <p:cNvPr id="649" name="Google Shape;649;p83"/>
          <p:cNvSpPr/>
          <p:nvPr/>
        </p:nvSpPr>
        <p:spPr>
          <a:xfrm>
            <a:off x="2630488" y="3827575"/>
            <a:ext cx="1523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83"/>
          <p:cNvPicPr preferRelativeResize="0"/>
          <p:nvPr/>
        </p:nvPicPr>
        <p:blipFill>
          <a:blip r:embed="rId4">
            <a:alphaModFix/>
          </a:blip>
          <a:stretch>
            <a:fillRect/>
          </a:stretch>
        </p:blipFill>
        <p:spPr>
          <a:xfrm>
            <a:off x="2596061" y="3827600"/>
            <a:ext cx="1592302" cy="559200"/>
          </a:xfrm>
          <a:prstGeom prst="rect">
            <a:avLst/>
          </a:prstGeom>
          <a:noFill/>
          <a:ln>
            <a:noFill/>
          </a:ln>
        </p:spPr>
      </p:pic>
      <p:sp>
        <p:nvSpPr>
          <p:cNvPr id="651" name="Google Shape;651;p83"/>
          <p:cNvSpPr txBox="1"/>
          <p:nvPr/>
        </p:nvSpPr>
        <p:spPr>
          <a:xfrm>
            <a:off x="592738" y="3827600"/>
            <a:ext cx="737100" cy="2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980000"/>
                </a:solidFill>
                <a:hlinkClick r:id="rId5"/>
              </a:rPr>
              <a:t>link</a:t>
            </a:r>
            <a:endParaRPr>
              <a:solidFill>
                <a:srgbClr val="980000"/>
              </a:solidFill>
            </a:endParaRPr>
          </a:p>
        </p:txBody>
      </p:sp>
      <p:sp>
        <p:nvSpPr>
          <p:cNvPr id="652" name="Google Shape;652;p83"/>
          <p:cNvSpPr txBox="1"/>
          <p:nvPr/>
        </p:nvSpPr>
        <p:spPr>
          <a:xfrm>
            <a:off x="592750" y="730050"/>
            <a:ext cx="43719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Proxima Nova"/>
                <a:ea typeface="Proxima Nova"/>
                <a:cs typeface="Proxima Nova"/>
                <a:sym typeface="Proxima Nova"/>
              </a:rPr>
              <a:t>Ejemplo 1. Comprar con Lightning por Amazon!!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a:solidFill>
                  <a:srgbClr val="FFFFFF"/>
                </a:solidFill>
                <a:latin typeface="Proxima Nova"/>
                <a:ea typeface="Proxima Nova"/>
                <a:cs typeface="Proxima Nova"/>
                <a:sym typeface="Proxima Nova"/>
              </a:rPr>
              <a:t>Nuestro consultor Florian comprando en directo con Lightning por Amazon </a:t>
            </a:r>
            <a:r>
              <a:rPr i="1" lang="en-US">
                <a:solidFill>
                  <a:srgbClr val="FFFFFF"/>
                </a:solidFill>
                <a:latin typeface="Proxima Nova"/>
                <a:ea typeface="Proxima Nova"/>
                <a:cs typeface="Proxima Nova"/>
                <a:sym typeface="Proxima Nova"/>
              </a:rPr>
              <a:t>(en alemán con subtítulos)</a:t>
            </a:r>
            <a:endParaRPr i="1">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u="sng">
                <a:solidFill>
                  <a:srgbClr val="980000"/>
                </a:solidFill>
                <a:hlinkClick r:id="rId6"/>
              </a:rPr>
              <a:t>https://youtu.be/hTpPrkag63A</a:t>
            </a:r>
            <a:endParaRPr>
              <a:solidFill>
                <a:srgbClr val="980000"/>
              </a:solidFill>
            </a:endParaRPr>
          </a:p>
          <a:p>
            <a:pPr indent="0" lvl="0" marL="0" rtl="0" algn="l">
              <a:spcBef>
                <a:spcPts val="0"/>
              </a:spcBef>
              <a:spcAft>
                <a:spcPts val="0"/>
              </a:spcAft>
              <a:buNone/>
            </a:pPr>
            <a:r>
              <a:rPr lang="en-US">
                <a:solidFill>
                  <a:srgbClr val="FFFFFF"/>
                </a:solidFill>
              </a:rPr>
              <a:t> </a:t>
            </a:r>
            <a:endParaRPr>
              <a:solidFill>
                <a:srgbClr val="FFFFFF"/>
              </a:solidFill>
            </a:endParaRPr>
          </a:p>
        </p:txBody>
      </p:sp>
      <p:pic>
        <p:nvPicPr>
          <p:cNvPr id="653" name="Google Shape;653;p83"/>
          <p:cNvPicPr preferRelativeResize="0"/>
          <p:nvPr/>
        </p:nvPicPr>
        <p:blipFill>
          <a:blip r:embed="rId7">
            <a:alphaModFix/>
          </a:blip>
          <a:stretch>
            <a:fillRect/>
          </a:stretch>
        </p:blipFill>
        <p:spPr>
          <a:xfrm>
            <a:off x="5144850" y="746500"/>
            <a:ext cx="3406393" cy="190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8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659" name="Google Shape;659;p84"/>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n-US" sz="1800" strike="noStrike">
                <a:solidFill>
                  <a:srgbClr val="FFFFFF"/>
                </a:solidFill>
                <a:latin typeface="Proxima Nova"/>
                <a:ea typeface="Proxima Nova"/>
                <a:cs typeface="Proxima Nova"/>
                <a:sym typeface="Proxima Nova"/>
              </a:rPr>
              <a:t>1) Lightning roulette - </a:t>
            </a:r>
            <a:r>
              <a:rPr b="0" lang="en-US" sz="1100" u="sng" strike="noStrike">
                <a:solidFill>
                  <a:srgbClr val="980000"/>
                </a:solidFill>
                <a:latin typeface="Arial"/>
                <a:ea typeface="Arial"/>
                <a:cs typeface="Arial"/>
                <a:sym typeface="Arial"/>
                <a:hlinkClick r:id="rId3"/>
              </a:rPr>
              <a:t>https://lightning-roulette.com/</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rPr b="0" lang="en-US" sz="1800" strike="noStrike">
                <a:solidFill>
                  <a:srgbClr val="FFFFFF"/>
                </a:solidFill>
                <a:latin typeface="Proxima Nova"/>
                <a:ea typeface="Proxima Nova"/>
                <a:cs typeface="Proxima Nova"/>
                <a:sym typeface="Proxima Nova"/>
              </a:rPr>
              <a:t>2) Satoshi’s place (global </a:t>
            </a:r>
            <a:r>
              <a:rPr lang="en-US" sz="1800">
                <a:solidFill>
                  <a:srgbClr val="FFFFFF"/>
                </a:solidFill>
                <a:latin typeface="Proxima Nova"/>
                <a:ea typeface="Proxima Nova"/>
                <a:cs typeface="Proxima Nova"/>
                <a:sym typeface="Proxima Nova"/>
              </a:rPr>
              <a:t>graffiti</a:t>
            </a:r>
            <a:r>
              <a:rPr b="0" lang="en-US" sz="1800" strike="noStrike">
                <a:solidFill>
                  <a:srgbClr val="FFFFFF"/>
                </a:solidFill>
                <a:latin typeface="Proxima Nova"/>
                <a:ea typeface="Proxima Nova"/>
                <a:cs typeface="Proxima Nova"/>
                <a:sym typeface="Proxima Nova"/>
              </a:rPr>
              <a:t>) - </a:t>
            </a:r>
            <a:r>
              <a:rPr b="0" lang="en-US" sz="1100" u="sng" strike="noStrike">
                <a:solidFill>
                  <a:srgbClr val="980000"/>
                </a:solidFill>
                <a:latin typeface="Arial"/>
                <a:ea typeface="Arial"/>
                <a:cs typeface="Arial"/>
                <a:sym typeface="Arial"/>
                <a:hlinkClick r:id="rId4"/>
              </a:rPr>
              <a:t>https://satoshis.place/</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rPr b="0" lang="en-US" sz="1800" strike="noStrike">
                <a:solidFill>
                  <a:srgbClr val="FFFFFF"/>
                </a:solidFill>
                <a:latin typeface="Proxima Nova"/>
                <a:ea typeface="Proxima Nova"/>
                <a:cs typeface="Proxima Nova"/>
                <a:sym typeface="Proxima Nova"/>
              </a:rPr>
              <a:t>3) Satoshi tweet (pay for tweet ) -</a:t>
            </a:r>
            <a:r>
              <a:rPr b="0" lang="en-US" sz="1800" strike="noStrike">
                <a:solidFill>
                  <a:srgbClr val="980000"/>
                </a:solidFill>
                <a:latin typeface="Proxima Nova"/>
                <a:ea typeface="Proxima Nova"/>
                <a:cs typeface="Proxima Nova"/>
                <a:sym typeface="Proxima Nova"/>
              </a:rPr>
              <a:t> </a:t>
            </a:r>
            <a:r>
              <a:rPr b="0" lang="en-US" sz="1100" u="sng" strike="noStrike">
                <a:solidFill>
                  <a:srgbClr val="980000"/>
                </a:solidFill>
                <a:latin typeface="Arial"/>
                <a:ea typeface="Arial"/>
                <a:cs typeface="Arial"/>
                <a:sym typeface="Arial"/>
                <a:hlinkClick r:id="rId5"/>
              </a:rPr>
              <a:t>https://satoshitweet.com/</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rPr b="0" lang="en-US" sz="1800" strike="noStrike">
                <a:solidFill>
                  <a:srgbClr val="FFFFFF"/>
                </a:solidFill>
                <a:latin typeface="Proxima Nova"/>
                <a:ea typeface="Proxima Nova"/>
                <a:cs typeface="Proxima Nova"/>
                <a:sym typeface="Proxima Nova"/>
              </a:rPr>
              <a:t>4) Satoshi games - </a:t>
            </a:r>
            <a:r>
              <a:rPr b="0" lang="en-US" sz="1100" u="sng" strike="noStrike">
                <a:solidFill>
                  <a:srgbClr val="980000"/>
                </a:solidFill>
                <a:latin typeface="Arial"/>
                <a:ea typeface="Arial"/>
                <a:cs typeface="Arial"/>
                <a:sym typeface="Arial"/>
                <a:hlinkClick r:id="rId6"/>
              </a:rPr>
              <a:t>https://satoshis.games/</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rPr b="0" lang="en-US" sz="1800" strike="noStrike">
                <a:solidFill>
                  <a:srgbClr val="FFFFFF"/>
                </a:solidFill>
                <a:latin typeface="Proxima Nova"/>
                <a:ea typeface="Proxima Nova"/>
                <a:cs typeface="Proxima Nova"/>
                <a:sym typeface="Proxima Nova"/>
              </a:rPr>
              <a:t>5) htlc.me - </a:t>
            </a:r>
            <a:r>
              <a:rPr b="0" lang="en-US" sz="1100" u="sng" strike="noStrike">
                <a:solidFill>
                  <a:srgbClr val="980000"/>
                </a:solidFill>
                <a:latin typeface="Arial"/>
                <a:ea typeface="Arial"/>
                <a:cs typeface="Arial"/>
                <a:sym typeface="Arial"/>
                <a:hlinkClick r:id="rId7"/>
              </a:rPr>
              <a:t>https://htlc.me/</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rPr b="0" lang="en-US" sz="1800" strike="noStrike">
                <a:solidFill>
                  <a:srgbClr val="FFFFFF"/>
                </a:solidFill>
                <a:latin typeface="Proxima Nova"/>
                <a:ea typeface="Proxima Nova"/>
                <a:cs typeface="Proxima Nova"/>
                <a:sym typeface="Proxima Nova"/>
              </a:rPr>
              <a:t>6) yalls.org - </a:t>
            </a:r>
            <a:r>
              <a:rPr b="0" lang="en-US" sz="1100" u="sng" strike="noStrike">
                <a:solidFill>
                  <a:srgbClr val="980000"/>
                </a:solidFill>
                <a:latin typeface="Arial"/>
                <a:ea typeface="Arial"/>
                <a:cs typeface="Arial"/>
                <a:sym typeface="Arial"/>
                <a:hlinkClick r:id="rId8"/>
              </a:rPr>
              <a:t>https://yalls.org/</a:t>
            </a:r>
            <a:endParaRPr b="0" sz="1100" strike="noStrike">
              <a:solidFill>
                <a:srgbClr val="980000"/>
              </a:solidFill>
              <a:latin typeface="Arial"/>
              <a:ea typeface="Arial"/>
              <a:cs typeface="Arial"/>
              <a:sym typeface="Arial"/>
            </a:endParaRPr>
          </a:p>
          <a:p>
            <a:pPr indent="0" lvl="0" marL="0" marR="0" rtl="0" algn="l">
              <a:lnSpc>
                <a:spcPct val="115000"/>
              </a:lnSpc>
              <a:spcBef>
                <a:spcPts val="1599"/>
              </a:spcBef>
              <a:spcAft>
                <a:spcPts val="0"/>
              </a:spcAft>
              <a:buNone/>
            </a:pPr>
            <a:r>
              <a:t/>
            </a:r>
            <a:endParaRPr b="0" sz="1100" strike="noStrike">
              <a:solidFill>
                <a:srgbClr val="000000"/>
              </a:solidFill>
              <a:latin typeface="Arial"/>
              <a:ea typeface="Arial"/>
              <a:cs typeface="Arial"/>
              <a:sym typeface="Arial"/>
            </a:endParaRPr>
          </a:p>
        </p:txBody>
      </p:sp>
      <p:sp>
        <p:nvSpPr>
          <p:cNvPr id="660" name="Google Shape;660;p84"/>
          <p:cNvSpPr txBox="1"/>
          <p:nvPr/>
        </p:nvSpPr>
        <p:spPr>
          <a:xfrm>
            <a:off x="311750" y="370850"/>
            <a:ext cx="59463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rgbClr val="FFFFFF"/>
                </a:solidFill>
              </a:rPr>
              <a:t>Tour alrededor de la LN. Ruta de viaje:</a:t>
            </a:r>
            <a:endParaRPr sz="1800" u="sng">
              <a:solidFill>
                <a:srgbClr val="FFFFFF"/>
              </a:solidFill>
            </a:endParaRPr>
          </a:p>
        </p:txBody>
      </p:sp>
      <p:pic>
        <p:nvPicPr>
          <p:cNvPr id="661" name="Google Shape;661;p84"/>
          <p:cNvPicPr preferRelativeResize="0"/>
          <p:nvPr/>
        </p:nvPicPr>
        <p:blipFill>
          <a:blip r:embed="rId9">
            <a:alphaModFix/>
          </a:blip>
          <a:stretch>
            <a:fillRect/>
          </a:stretch>
        </p:blipFill>
        <p:spPr>
          <a:xfrm>
            <a:off x="6061500" y="370850"/>
            <a:ext cx="1532725" cy="1468326"/>
          </a:xfrm>
          <a:prstGeom prst="rect">
            <a:avLst/>
          </a:prstGeom>
          <a:noFill/>
          <a:ln>
            <a:noFill/>
          </a:ln>
        </p:spPr>
      </p:pic>
      <p:pic>
        <p:nvPicPr>
          <p:cNvPr id="662" name="Google Shape;662;p84"/>
          <p:cNvPicPr preferRelativeResize="0"/>
          <p:nvPr/>
        </p:nvPicPr>
        <p:blipFill>
          <a:blip r:embed="rId10">
            <a:alphaModFix/>
          </a:blip>
          <a:stretch>
            <a:fillRect/>
          </a:stretch>
        </p:blipFill>
        <p:spPr>
          <a:xfrm rot="5400000">
            <a:off x="6879850" y="248375"/>
            <a:ext cx="2143200" cy="21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5"/>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668" name="Google Shape;668;p85"/>
          <p:cNvPicPr preferRelativeResize="0"/>
          <p:nvPr/>
        </p:nvPicPr>
        <p:blipFill rotWithShape="1">
          <a:blip r:embed="rId3">
            <a:alphaModFix/>
          </a:blip>
          <a:srcRect b="0" l="0" r="0" t="0"/>
          <a:stretch/>
        </p:blipFill>
        <p:spPr>
          <a:xfrm>
            <a:off x="2525400" y="775800"/>
            <a:ext cx="4092840" cy="3820680"/>
          </a:xfrm>
          <a:prstGeom prst="rect">
            <a:avLst/>
          </a:prstGeom>
          <a:noFill/>
          <a:ln>
            <a:noFill/>
          </a:ln>
        </p:spPr>
      </p:pic>
      <p:sp>
        <p:nvSpPr>
          <p:cNvPr id="669" name="Google Shape;669;p85"/>
          <p:cNvSpPr/>
          <p:nvPr/>
        </p:nvSpPr>
        <p:spPr>
          <a:xfrm>
            <a:off x="3368880" y="104400"/>
            <a:ext cx="469944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Satoshi Place</a:t>
            </a:r>
            <a:endParaRPr b="0" sz="3000" strike="noStrike">
              <a:latin typeface="Arial"/>
              <a:ea typeface="Arial"/>
              <a:cs typeface="Arial"/>
              <a:sym typeface="Arial"/>
            </a:endParaRPr>
          </a:p>
        </p:txBody>
      </p:sp>
      <p:sp>
        <p:nvSpPr>
          <p:cNvPr id="670" name="Google Shape;670;p85"/>
          <p:cNvSpPr txBox="1"/>
          <p:nvPr/>
        </p:nvSpPr>
        <p:spPr>
          <a:xfrm>
            <a:off x="7240225" y="1588925"/>
            <a:ext cx="13431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(Una servidora hizo su pequeña contribución </a:t>
            </a:r>
            <a:r>
              <a:rPr lang="en-US">
                <a:solidFill>
                  <a:schemeClr val="dk1"/>
                </a:solidFill>
              </a:rPr>
              <a:t>😜</a:t>
            </a:r>
            <a:r>
              <a:rPr lang="en-US">
                <a:solidFill>
                  <a:srgbClr val="FFFFFF"/>
                </a:solidFill>
              </a:rPr>
              <a:t> )</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86"/>
          <p:cNvSpPr txBox="1"/>
          <p:nvPr/>
        </p:nvSpPr>
        <p:spPr>
          <a:xfrm>
            <a:off x="1195800" y="294850"/>
            <a:ext cx="69780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Práctica futura, desechada para este meetup por su complejidad...</a:t>
            </a:r>
            <a:endParaRPr sz="1800">
              <a:solidFill>
                <a:srgbClr val="FFFFFF"/>
              </a:solidFill>
            </a:endParaRPr>
          </a:p>
        </p:txBody>
      </p:sp>
      <p:sp>
        <p:nvSpPr>
          <p:cNvPr id="676" name="Google Shape;676;p86"/>
          <p:cNvSpPr txBox="1"/>
          <p:nvPr/>
        </p:nvSpPr>
        <p:spPr>
          <a:xfrm>
            <a:off x="589700" y="1064725"/>
            <a:ext cx="53892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En lugar de Bluewallet íbamos a usar Bitcoin Lightning Wallet</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No es custodial, te permite tener tú tu propio nodo de Lightning.</a:t>
            </a:r>
            <a:endParaRPr>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Así, es posible crear y cerrar canales con total libertad.</a:t>
            </a:r>
            <a:endParaRPr>
              <a:solidFill>
                <a:srgbClr val="FFFFFF"/>
              </a:solidFill>
            </a:endParaRPr>
          </a:p>
          <a:p>
            <a:pPr indent="-317500" lvl="0" marL="457200" rtl="0" algn="l">
              <a:spcBef>
                <a:spcPts val="0"/>
              </a:spcBef>
              <a:spcAft>
                <a:spcPts val="0"/>
              </a:spcAft>
              <a:buClr>
                <a:srgbClr val="FFFFFF"/>
              </a:buClr>
              <a:buSzPts val="1400"/>
              <a:buChar char="-"/>
            </a:pPr>
            <a:r>
              <a:rPr lang="en-US">
                <a:solidFill>
                  <a:srgbClr val="FFFFFF"/>
                </a:solidFill>
              </a:rPr>
              <a:t>La gran desventaja es que para empezar obliga a crear canales de gran capacidad, 200k sat mínimo. </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677" name="Google Shape;677;p86"/>
          <p:cNvPicPr preferRelativeResize="0"/>
          <p:nvPr/>
        </p:nvPicPr>
        <p:blipFill>
          <a:blip r:embed="rId3">
            <a:alphaModFix/>
          </a:blip>
          <a:stretch>
            <a:fillRect/>
          </a:stretch>
        </p:blipFill>
        <p:spPr>
          <a:xfrm>
            <a:off x="6535850" y="1294050"/>
            <a:ext cx="914550" cy="914550"/>
          </a:xfrm>
          <a:prstGeom prst="rect">
            <a:avLst/>
          </a:prstGeom>
          <a:noFill/>
          <a:ln>
            <a:noFill/>
          </a:ln>
        </p:spPr>
      </p:pic>
      <p:sp>
        <p:nvSpPr>
          <p:cNvPr id="678" name="Google Shape;678;p86"/>
          <p:cNvSpPr txBox="1"/>
          <p:nvPr/>
        </p:nvSpPr>
        <p:spPr>
          <a:xfrm>
            <a:off x="687975" y="2948500"/>
            <a:ext cx="7731600" cy="13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Además, la creación de un canal tarda aproximadamente una hora. No olvidemos que la apertura sí es onchain. En Bitcoin, 10 min por bloque, 6 confirmaciones → 60 min.</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Clr>
                <a:schemeClr val="dk1"/>
              </a:buClr>
              <a:buSzPts val="1100"/>
              <a:buFont typeface="Arial"/>
              <a:buNone/>
            </a:pPr>
            <a:r>
              <a:rPr lang="en-US">
                <a:solidFill>
                  <a:srgbClr val="FFFFFF"/>
                </a:solidFill>
              </a:rPr>
              <a:t>Por esta simple cuestión técnica, la práctica ideada originalmente era demasiado complicada.</a:t>
            </a:r>
            <a:endParaRPr>
              <a:solidFill>
                <a:srgbClr val="FFFFFF"/>
              </a:solidFill>
            </a:endParaRPr>
          </a:p>
        </p:txBody>
      </p:sp>
      <p:sp>
        <p:nvSpPr>
          <p:cNvPr id="679" name="Google Shape;679;p86"/>
          <p:cNvSpPr txBox="1"/>
          <p:nvPr/>
        </p:nvSpPr>
        <p:spPr>
          <a:xfrm>
            <a:off x="6126325" y="2293275"/>
            <a:ext cx="1900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rgbClr val="980000"/>
                </a:solidFill>
                <a:hlinkClick r:id="rId4"/>
              </a:rPr>
              <a:t>https://lightning-wallet.com</a:t>
            </a:r>
            <a:endParaRPr>
              <a:solidFill>
                <a:srgbClr val="98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87"/>
          <p:cNvSpPr txBox="1"/>
          <p:nvPr/>
        </p:nvSpPr>
        <p:spPr>
          <a:xfrm>
            <a:off x="3093977" y="196575"/>
            <a:ext cx="39333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Práctica original</a:t>
            </a:r>
            <a:endParaRPr sz="3000">
              <a:solidFill>
                <a:srgbClr val="FFFFFF"/>
              </a:solidFill>
            </a:endParaRPr>
          </a:p>
        </p:txBody>
      </p:sp>
      <p:pic>
        <p:nvPicPr>
          <p:cNvPr id="685" name="Google Shape;685;p87"/>
          <p:cNvPicPr preferRelativeResize="0"/>
          <p:nvPr/>
        </p:nvPicPr>
        <p:blipFill>
          <a:blip r:embed="rId3">
            <a:alphaModFix/>
          </a:blip>
          <a:stretch>
            <a:fillRect/>
          </a:stretch>
        </p:blipFill>
        <p:spPr>
          <a:xfrm>
            <a:off x="2036150" y="933725"/>
            <a:ext cx="4752975" cy="3752850"/>
          </a:xfrm>
          <a:prstGeom prst="rect">
            <a:avLst/>
          </a:prstGeom>
          <a:noFill/>
          <a:ln>
            <a:noFill/>
          </a:ln>
        </p:spPr>
      </p:pic>
      <p:sp>
        <p:nvSpPr>
          <p:cNvPr id="686" name="Google Shape;686;p87"/>
          <p:cNvSpPr txBox="1"/>
          <p:nvPr/>
        </p:nvSpPr>
        <p:spPr>
          <a:xfrm>
            <a:off x="7027275" y="868200"/>
            <a:ext cx="1998300" cy="3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1. Cada participante crea un invoice y me lo pasa.</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2. Desde la wallet de mi móvil, se abren canales con todos y cada uno de los participantes.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Aún no se pueden mandar fondos al Hub (mi wallet). Hace falta vaciar antes un poco el canal que ha abierto el Hub.</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88"/>
          <p:cNvSpPr txBox="1"/>
          <p:nvPr/>
        </p:nvSpPr>
        <p:spPr>
          <a:xfrm>
            <a:off x="3093977" y="81900"/>
            <a:ext cx="39333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Práctica original</a:t>
            </a:r>
            <a:endParaRPr sz="3000">
              <a:solidFill>
                <a:srgbClr val="FFFFFF"/>
              </a:solidFill>
            </a:endParaRPr>
          </a:p>
        </p:txBody>
      </p:sp>
      <p:sp>
        <p:nvSpPr>
          <p:cNvPr id="692" name="Google Shape;692;p88"/>
          <p:cNvSpPr txBox="1"/>
          <p:nvPr/>
        </p:nvSpPr>
        <p:spPr>
          <a:xfrm>
            <a:off x="5946150" y="882850"/>
            <a:ext cx="2806200" cy="21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1. El Participante 1 comparte un invoice de X sat con Participante 2 (1º)</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US" sz="1200">
                <a:solidFill>
                  <a:srgbClr val="FFFFFF"/>
                </a:solidFill>
              </a:rPr>
              <a:t>2. Para pagar ese invoice, el Participante 2 quiere aprovechar el puente creado por el Hub. </a:t>
            </a:r>
            <a:endParaRPr sz="1200">
              <a:solidFill>
                <a:srgbClr val="FFFFFF"/>
              </a:solidFill>
            </a:endParaRPr>
          </a:p>
          <a:p>
            <a:pPr indent="0" lvl="0" marL="0" rtl="0" algn="l">
              <a:spcBef>
                <a:spcPts val="0"/>
              </a:spcBef>
              <a:spcAft>
                <a:spcPts val="0"/>
              </a:spcAft>
              <a:buNone/>
            </a:pPr>
            <a:r>
              <a:rPr lang="en-US" sz="1200">
                <a:solidFill>
                  <a:srgbClr val="FFFFFF"/>
                </a:solidFill>
              </a:rPr>
              <a:t>Pero primero tiene que crear un invoice al Hub de X sat, de forma que el Hub le mande esos fondos, y así él pueda a su vez mandar X sat hacia el Hub (2º).</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p:txBody>
      </p:sp>
      <p:sp>
        <p:nvSpPr>
          <p:cNvPr id="693" name="Google Shape;693;p88"/>
          <p:cNvSpPr txBox="1"/>
          <p:nvPr/>
        </p:nvSpPr>
        <p:spPr>
          <a:xfrm>
            <a:off x="725400" y="3257900"/>
            <a:ext cx="7944600" cy="14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3. Ahora sí, moviendo los fondos </a:t>
            </a:r>
            <a:r>
              <a:rPr i="1" lang="en-US" sz="1200">
                <a:solidFill>
                  <a:srgbClr val="FFFFFF"/>
                </a:solidFill>
              </a:rPr>
              <a:t>stakeados</a:t>
            </a:r>
            <a:r>
              <a:rPr lang="en-US" sz="1200">
                <a:solidFill>
                  <a:srgbClr val="FFFFFF"/>
                </a:solidFill>
              </a:rPr>
              <a:t> por el Hub, el Participante 2 puede mandar X sat a Participante 1 usando el puente creado por el Hub (3º).</a:t>
            </a:r>
            <a:endParaRPr sz="1200">
              <a:solidFill>
                <a:srgbClr val="FFFFFF"/>
              </a:solidFill>
            </a:endParaRPr>
          </a:p>
          <a:p>
            <a:pPr indent="0" lvl="0" marL="0" rtl="0" algn="l">
              <a:spcBef>
                <a:spcPts val="0"/>
              </a:spcBef>
              <a:spcAft>
                <a:spcPts val="0"/>
              </a:spcAft>
              <a:buNone/>
            </a:pPr>
            <a:r>
              <a:rPr lang="en-US" sz="1200">
                <a:solidFill>
                  <a:srgbClr val="FFFFFF"/>
                </a:solidFill>
              </a:rPr>
              <a:t>La única condición es que los fondos </a:t>
            </a:r>
            <a:r>
              <a:rPr i="1" lang="en-US" sz="1200">
                <a:solidFill>
                  <a:srgbClr val="FFFFFF"/>
                </a:solidFill>
              </a:rPr>
              <a:t>stakeados</a:t>
            </a:r>
            <a:r>
              <a:rPr lang="en-US" sz="1200">
                <a:solidFill>
                  <a:srgbClr val="FFFFFF"/>
                </a:solidFill>
              </a:rPr>
              <a:t> por el Hub para abrir el canal sean de al menos X sat.</a:t>
            </a:r>
            <a:endParaRPr sz="1200">
              <a:solidFill>
                <a:srgbClr val="FFFFFF"/>
              </a:solidFill>
            </a:endParaRPr>
          </a:p>
          <a:p>
            <a:pPr indent="0" lvl="0" marL="0" rtl="0" algn="l">
              <a:spcBef>
                <a:spcPts val="0"/>
              </a:spcBef>
              <a:spcAft>
                <a:spcPts val="0"/>
              </a:spcAft>
              <a:buNone/>
            </a:pPr>
            <a:r>
              <a:rPr lang="en-US" sz="1200">
                <a:solidFill>
                  <a:srgbClr val="FFFFFF"/>
                </a:solidFill>
              </a:rPr>
              <a:t> </a:t>
            </a:r>
            <a:endParaRPr sz="1200">
              <a:solidFill>
                <a:srgbClr val="FFFFFF"/>
              </a:solidFill>
            </a:endParaRPr>
          </a:p>
          <a:p>
            <a:pPr indent="0" lvl="0" marL="0" rtl="0" algn="l">
              <a:spcBef>
                <a:spcPts val="0"/>
              </a:spcBef>
              <a:spcAft>
                <a:spcPts val="0"/>
              </a:spcAft>
              <a:buNone/>
            </a:pPr>
            <a:r>
              <a:rPr lang="en-US" sz="1200">
                <a:solidFill>
                  <a:srgbClr val="FFFFFF"/>
                </a:solidFill>
              </a:rPr>
              <a:t>4. En esta práctica el Hub no carga comisiones a ninguno de los participantes. Pero en la realidad es muy probable que un nodo bien conectado como este Hub sí nos cargue con comisiones.</a:t>
            </a:r>
            <a:endParaRPr sz="1200">
              <a:solidFill>
                <a:srgbClr val="FFFFFF"/>
              </a:solidFill>
            </a:endParaRPr>
          </a:p>
        </p:txBody>
      </p:sp>
      <p:sp>
        <p:nvSpPr>
          <p:cNvPr id="694" name="Google Shape;694;p88"/>
          <p:cNvSpPr txBox="1"/>
          <p:nvPr/>
        </p:nvSpPr>
        <p:spPr>
          <a:xfrm>
            <a:off x="6486700" y="278475"/>
            <a:ext cx="18837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CORREGIR</a:t>
            </a:r>
            <a:endParaRPr>
              <a:solidFill>
                <a:srgbClr val="FFFFFF"/>
              </a:solidFill>
            </a:endParaRPr>
          </a:p>
        </p:txBody>
      </p:sp>
      <p:pic>
        <p:nvPicPr>
          <p:cNvPr id="695" name="Google Shape;695;p88"/>
          <p:cNvPicPr preferRelativeResize="0"/>
          <p:nvPr/>
        </p:nvPicPr>
        <p:blipFill>
          <a:blip r:embed="rId3">
            <a:alphaModFix/>
          </a:blip>
          <a:stretch>
            <a:fillRect/>
          </a:stretch>
        </p:blipFill>
        <p:spPr>
          <a:xfrm>
            <a:off x="725400" y="768700"/>
            <a:ext cx="4772025" cy="222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44"/>
          <p:cNvSpPr/>
          <p:nvPr/>
        </p:nvSpPr>
        <p:spPr>
          <a:xfrm>
            <a:off x="0" y="-50"/>
            <a:ext cx="4580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p:nvPr/>
        </p:nvSpPr>
        <p:spPr>
          <a:xfrm>
            <a:off x="114525" y="3673450"/>
            <a:ext cx="4377000" cy="962100"/>
          </a:xfrm>
          <a:prstGeom prst="rect">
            <a:avLst/>
          </a:pr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4"/>
          <p:cNvSpPr txBox="1"/>
          <p:nvPr/>
        </p:nvSpPr>
        <p:spPr>
          <a:xfrm>
            <a:off x="265500" y="-33475"/>
            <a:ext cx="4045200" cy="75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3000">
                <a:solidFill>
                  <a:srgbClr val="616161"/>
                </a:solidFill>
                <a:latin typeface="Proxima Nova"/>
                <a:ea typeface="Proxima Nova"/>
                <a:cs typeface="Proxima Nova"/>
                <a:sym typeface="Proxima Nova"/>
              </a:rPr>
              <a:t>1º Capa: BTC</a:t>
            </a:r>
            <a:endParaRPr sz="3000">
              <a:solidFill>
                <a:srgbClr val="202729"/>
              </a:solidFill>
              <a:latin typeface="Proxima Nova"/>
              <a:ea typeface="Proxima Nova"/>
              <a:cs typeface="Proxima Nova"/>
              <a:sym typeface="Proxima Nova"/>
            </a:endParaRPr>
          </a:p>
        </p:txBody>
      </p:sp>
      <p:sp>
        <p:nvSpPr>
          <p:cNvPr id="204" name="Google Shape;204;p44"/>
          <p:cNvSpPr txBox="1"/>
          <p:nvPr/>
        </p:nvSpPr>
        <p:spPr>
          <a:xfrm>
            <a:off x="134850" y="575700"/>
            <a:ext cx="4306500" cy="30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616161"/>
                </a:solidFill>
                <a:latin typeface="Proxima Nova"/>
                <a:ea typeface="Proxima Nova"/>
                <a:cs typeface="Proxima Nova"/>
                <a:sym typeface="Proxima Nova"/>
              </a:rPr>
              <a:t>Usuario</a:t>
            </a:r>
            <a:endParaRPr sz="2100">
              <a:solidFill>
                <a:srgbClr val="616161"/>
              </a:solidFill>
              <a:latin typeface="Proxima Nova"/>
              <a:ea typeface="Proxima Nova"/>
              <a:cs typeface="Proxima Nova"/>
              <a:sym typeface="Proxima Nova"/>
            </a:endParaRPr>
          </a:p>
          <a:p>
            <a:pPr indent="-361950" lvl="0" marL="4572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Transacciones</a:t>
            </a:r>
            <a:endParaRPr sz="2100">
              <a:solidFill>
                <a:srgbClr val="616161"/>
              </a:solidFill>
              <a:latin typeface="Proxima Nova"/>
              <a:ea typeface="Proxima Nova"/>
              <a:cs typeface="Proxima Nova"/>
              <a:sym typeface="Proxima Nova"/>
            </a:endParaRPr>
          </a:p>
          <a:p>
            <a:pPr indent="-361950" lvl="1" marL="9144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Qué es BTC</a:t>
            </a:r>
            <a:endParaRPr sz="2100">
              <a:solidFill>
                <a:srgbClr val="616161"/>
              </a:solidFill>
              <a:latin typeface="Proxima Nova"/>
              <a:ea typeface="Proxima Nova"/>
              <a:cs typeface="Proxima Nova"/>
              <a:sym typeface="Proxima Nova"/>
            </a:endParaRPr>
          </a:p>
          <a:p>
            <a:pPr indent="-361950" lvl="1" marL="9144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Funcionamiento</a:t>
            </a:r>
            <a:endParaRPr sz="2100">
              <a:solidFill>
                <a:srgbClr val="616161"/>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rgbClr val="616161"/>
              </a:solidFill>
              <a:latin typeface="Proxima Nova"/>
              <a:ea typeface="Proxima Nova"/>
              <a:cs typeface="Proxima Nova"/>
              <a:sym typeface="Proxima Nova"/>
            </a:endParaRPr>
          </a:p>
          <a:p>
            <a:pPr indent="0" lvl="0" marL="0" rtl="0" algn="l">
              <a:spcBef>
                <a:spcPts val="0"/>
              </a:spcBef>
              <a:spcAft>
                <a:spcPts val="0"/>
              </a:spcAft>
              <a:buNone/>
            </a:pPr>
            <a:r>
              <a:rPr lang="en-US" sz="2100">
                <a:solidFill>
                  <a:srgbClr val="616161"/>
                </a:solidFill>
                <a:latin typeface="Proxima Nova"/>
                <a:ea typeface="Proxima Nova"/>
                <a:cs typeface="Proxima Nova"/>
                <a:sym typeface="Proxima Nova"/>
              </a:rPr>
              <a:t>Negocio</a:t>
            </a:r>
            <a:endParaRPr sz="2100">
              <a:solidFill>
                <a:srgbClr val="616161"/>
              </a:solidFill>
              <a:latin typeface="Proxima Nova"/>
              <a:ea typeface="Proxima Nova"/>
              <a:cs typeface="Proxima Nova"/>
              <a:sym typeface="Proxima Nova"/>
            </a:endParaRPr>
          </a:p>
          <a:p>
            <a:pPr indent="-361950" lvl="0" marL="4572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Minería (validación de bloques)</a:t>
            </a:r>
            <a:endParaRPr sz="2100">
              <a:solidFill>
                <a:srgbClr val="616161"/>
              </a:solidFill>
              <a:latin typeface="Proxima Nova"/>
              <a:ea typeface="Proxima Nova"/>
              <a:cs typeface="Proxima Nova"/>
              <a:sym typeface="Proxima Nova"/>
            </a:endParaRPr>
          </a:p>
          <a:p>
            <a:pPr indent="-361950" lvl="1" marL="9144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Creación de Rings</a:t>
            </a:r>
            <a:endParaRPr sz="2100">
              <a:solidFill>
                <a:srgbClr val="616161"/>
              </a:solidFill>
              <a:latin typeface="Proxima Nova"/>
              <a:ea typeface="Proxima Nova"/>
              <a:cs typeface="Proxima Nova"/>
              <a:sym typeface="Proxima Nova"/>
            </a:endParaRPr>
          </a:p>
          <a:p>
            <a:pPr indent="-361950" lvl="1" marL="914400" rtl="0" algn="l">
              <a:spcBef>
                <a:spcPts val="0"/>
              </a:spcBef>
              <a:spcAft>
                <a:spcPts val="0"/>
              </a:spcAft>
              <a:buClr>
                <a:srgbClr val="616161"/>
              </a:buClr>
              <a:buSzPts val="2100"/>
              <a:buFont typeface="Proxima Nova"/>
              <a:buChar char="-"/>
            </a:pPr>
            <a:r>
              <a:rPr lang="en-US" sz="2100">
                <a:solidFill>
                  <a:srgbClr val="616161"/>
                </a:solidFill>
                <a:latin typeface="Proxima Nova"/>
                <a:ea typeface="Proxima Nova"/>
                <a:cs typeface="Proxima Nova"/>
                <a:sym typeface="Proxima Nova"/>
              </a:rPr>
              <a:t>PoW</a:t>
            </a:r>
            <a:endParaRPr sz="2100">
              <a:solidFill>
                <a:srgbClr val="616161"/>
              </a:solidFill>
              <a:latin typeface="Proxima Nova"/>
              <a:ea typeface="Proxima Nova"/>
              <a:cs typeface="Proxima Nova"/>
              <a:sym typeface="Proxima Nova"/>
            </a:endParaRPr>
          </a:p>
        </p:txBody>
      </p:sp>
      <p:sp>
        <p:nvSpPr>
          <p:cNvPr id="205" name="Google Shape;205;p44"/>
          <p:cNvSpPr txBox="1"/>
          <p:nvPr/>
        </p:nvSpPr>
        <p:spPr>
          <a:xfrm>
            <a:off x="4816100" y="-33475"/>
            <a:ext cx="4045200" cy="75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3000">
                <a:solidFill>
                  <a:srgbClr val="D9D9D9"/>
                </a:solidFill>
                <a:latin typeface="Proxima Nova"/>
                <a:ea typeface="Proxima Nova"/>
                <a:cs typeface="Proxima Nova"/>
                <a:sym typeface="Proxima Nova"/>
              </a:rPr>
              <a:t>2º Capa: LN</a:t>
            </a:r>
            <a:endParaRPr sz="3000">
              <a:solidFill>
                <a:srgbClr val="D9D9D9"/>
              </a:solidFill>
              <a:latin typeface="Proxima Nova"/>
              <a:ea typeface="Proxima Nova"/>
              <a:cs typeface="Proxima Nova"/>
              <a:sym typeface="Proxima Nova"/>
            </a:endParaRPr>
          </a:p>
        </p:txBody>
      </p:sp>
      <p:sp>
        <p:nvSpPr>
          <p:cNvPr id="206" name="Google Shape;206;p44"/>
          <p:cNvSpPr txBox="1"/>
          <p:nvPr/>
        </p:nvSpPr>
        <p:spPr>
          <a:xfrm>
            <a:off x="4748000" y="575700"/>
            <a:ext cx="4113300" cy="17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D9D9D9"/>
                </a:solidFill>
                <a:latin typeface="Proxima Nova"/>
                <a:ea typeface="Proxima Nova"/>
                <a:cs typeface="Proxima Nova"/>
                <a:sym typeface="Proxima Nova"/>
              </a:rPr>
              <a:t>Usuario (1º MeetUp)</a:t>
            </a:r>
            <a:endParaRPr sz="2100">
              <a:solidFill>
                <a:srgbClr val="D9D9D9"/>
              </a:solidFill>
              <a:latin typeface="Proxima Nova"/>
              <a:ea typeface="Proxima Nova"/>
              <a:cs typeface="Proxima Nova"/>
              <a:sym typeface="Proxima Nova"/>
            </a:endParaRPr>
          </a:p>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Transacciones</a:t>
            </a:r>
            <a:endParaRPr sz="2100">
              <a:solidFill>
                <a:srgbClr val="D9D9D9"/>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rgbClr val="D9D9D9"/>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rgbClr val="D9D9D9"/>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rgbClr val="D9D9D9"/>
              </a:solidFill>
              <a:latin typeface="Proxima Nova"/>
              <a:ea typeface="Proxima Nova"/>
              <a:cs typeface="Proxima Nova"/>
              <a:sym typeface="Proxima Nova"/>
            </a:endParaRPr>
          </a:p>
          <a:p>
            <a:pPr indent="0" lvl="0" marL="0" rtl="0" algn="l">
              <a:spcBef>
                <a:spcPts val="0"/>
              </a:spcBef>
              <a:spcAft>
                <a:spcPts val="0"/>
              </a:spcAft>
              <a:buNone/>
            </a:pPr>
            <a:r>
              <a:rPr lang="en-US" sz="2100">
                <a:solidFill>
                  <a:srgbClr val="D9D9D9"/>
                </a:solidFill>
                <a:latin typeface="Proxima Nova"/>
                <a:ea typeface="Proxima Nova"/>
                <a:cs typeface="Proxima Nova"/>
                <a:sym typeface="Proxima Nova"/>
              </a:rPr>
              <a:t>Negocio (2º MeetUp)</a:t>
            </a:r>
            <a:endParaRPr sz="2100">
              <a:solidFill>
                <a:srgbClr val="D9D9D9"/>
              </a:solidFill>
              <a:latin typeface="Proxima Nova"/>
              <a:ea typeface="Proxima Nova"/>
              <a:cs typeface="Proxima Nova"/>
              <a:sym typeface="Proxima Nova"/>
            </a:endParaRPr>
          </a:p>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Hub (Liquidez y conectividad)</a:t>
            </a:r>
            <a:endParaRPr sz="2100">
              <a:solidFill>
                <a:srgbClr val="D9D9D9"/>
              </a:solidFill>
              <a:latin typeface="Proxima Nova"/>
              <a:ea typeface="Proxima Nova"/>
              <a:cs typeface="Proxima Nova"/>
              <a:sym typeface="Proxima Nova"/>
            </a:endParaRPr>
          </a:p>
        </p:txBody>
      </p:sp>
      <p:sp>
        <p:nvSpPr>
          <p:cNvPr id="207" name="Google Shape;207;p44"/>
          <p:cNvSpPr txBox="1"/>
          <p:nvPr/>
        </p:nvSpPr>
        <p:spPr>
          <a:xfrm>
            <a:off x="5431200" y="2852400"/>
            <a:ext cx="3567900" cy="1502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Creación de Canales</a:t>
            </a:r>
            <a:endParaRPr sz="2100">
              <a:solidFill>
                <a:srgbClr val="D9D9D9"/>
              </a:solidFill>
              <a:latin typeface="Proxima Nova"/>
              <a:ea typeface="Proxima Nova"/>
              <a:cs typeface="Proxima Nova"/>
              <a:sym typeface="Proxima Nova"/>
            </a:endParaRPr>
          </a:p>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Apilado de Consensos</a:t>
            </a:r>
            <a:endParaRPr/>
          </a:p>
        </p:txBody>
      </p:sp>
      <p:sp>
        <p:nvSpPr>
          <p:cNvPr id="208" name="Google Shape;208;p44"/>
          <p:cNvSpPr txBox="1"/>
          <p:nvPr/>
        </p:nvSpPr>
        <p:spPr>
          <a:xfrm>
            <a:off x="85950" y="3635350"/>
            <a:ext cx="4377000" cy="14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Permanent Marker"/>
                <a:ea typeface="Permanent Marker"/>
                <a:cs typeface="Permanent Marker"/>
                <a:sym typeface="Permanent Marker"/>
              </a:rPr>
              <a:t>Si hubieramos hecho el </a:t>
            </a:r>
            <a:endParaRPr sz="2400">
              <a:latin typeface="Permanent Marker"/>
              <a:ea typeface="Permanent Marker"/>
              <a:cs typeface="Permanent Marker"/>
              <a:sym typeface="Permanent Marker"/>
            </a:endParaRPr>
          </a:p>
          <a:p>
            <a:pPr indent="0" lvl="0" marL="0" rtl="0" algn="ctr">
              <a:spcBef>
                <a:spcPts val="0"/>
              </a:spcBef>
              <a:spcAft>
                <a:spcPts val="0"/>
              </a:spcAft>
              <a:buNone/>
            </a:pPr>
            <a:r>
              <a:rPr lang="en-US" sz="3000">
                <a:latin typeface="Permanent Marker"/>
                <a:ea typeface="Permanent Marker"/>
                <a:cs typeface="Permanent Marker"/>
                <a:sym typeface="Permanent Marker"/>
              </a:rPr>
              <a:t>MeetUp en 2010-2012</a:t>
            </a:r>
            <a:endParaRPr sz="3000">
              <a:latin typeface="Permanent Marker"/>
              <a:ea typeface="Permanent Marker"/>
              <a:cs typeface="Permanent Marker"/>
              <a:sym typeface="Permanent Marker"/>
            </a:endParaRPr>
          </a:p>
        </p:txBody>
      </p:sp>
      <p:sp>
        <p:nvSpPr>
          <p:cNvPr id="209" name="Google Shape;209;p44"/>
          <p:cNvSpPr txBox="1"/>
          <p:nvPr/>
        </p:nvSpPr>
        <p:spPr>
          <a:xfrm>
            <a:off x="5431200" y="1176000"/>
            <a:ext cx="3370800" cy="1502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Qué es LN</a:t>
            </a:r>
            <a:endParaRPr sz="2100">
              <a:solidFill>
                <a:srgbClr val="D9D9D9"/>
              </a:solidFill>
              <a:latin typeface="Proxima Nova"/>
              <a:ea typeface="Proxima Nova"/>
              <a:cs typeface="Proxima Nova"/>
              <a:sym typeface="Proxima Nova"/>
            </a:endParaRPr>
          </a:p>
          <a:p>
            <a:pPr indent="-361950" lvl="0" marL="457200" rtl="0" algn="l">
              <a:spcBef>
                <a:spcPts val="0"/>
              </a:spcBef>
              <a:spcAft>
                <a:spcPts val="0"/>
              </a:spcAft>
              <a:buClr>
                <a:srgbClr val="D9D9D9"/>
              </a:buClr>
              <a:buSzPts val="2100"/>
              <a:buFont typeface="Proxima Nova"/>
              <a:buChar char="-"/>
            </a:pPr>
            <a:r>
              <a:rPr lang="en-US" sz="2100">
                <a:solidFill>
                  <a:srgbClr val="D9D9D9"/>
                </a:solidFill>
                <a:latin typeface="Proxima Nova"/>
                <a:ea typeface="Proxima Nova"/>
                <a:cs typeface="Proxima Nova"/>
                <a:sym typeface="Proxima Nova"/>
              </a:rPr>
              <a:t>Funcionamiento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pic>
        <p:nvPicPr>
          <p:cNvPr id="700" name="Google Shape;700;p89"/>
          <p:cNvPicPr preferRelativeResize="0"/>
          <p:nvPr/>
        </p:nvPicPr>
        <p:blipFill>
          <a:blip r:embed="rId3">
            <a:alphaModFix/>
          </a:blip>
          <a:stretch>
            <a:fillRect/>
          </a:stretch>
        </p:blipFill>
        <p:spPr>
          <a:xfrm>
            <a:off x="1790824" y="1157075"/>
            <a:ext cx="5562350" cy="3526050"/>
          </a:xfrm>
          <a:prstGeom prst="rect">
            <a:avLst/>
          </a:prstGeom>
          <a:noFill/>
          <a:ln>
            <a:noFill/>
          </a:ln>
        </p:spPr>
      </p:pic>
      <p:sp>
        <p:nvSpPr>
          <p:cNvPr id="701" name="Google Shape;701;p89"/>
          <p:cNvSpPr txBox="1"/>
          <p:nvPr/>
        </p:nvSpPr>
        <p:spPr>
          <a:xfrm>
            <a:off x="442300" y="229325"/>
            <a:ext cx="77973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rPr>
              <a:t>This is just the beginning!!...</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0"/>
          <p:cNvSpPr txBox="1"/>
          <p:nvPr/>
        </p:nvSpPr>
        <p:spPr>
          <a:xfrm>
            <a:off x="1244925" y="311225"/>
            <a:ext cx="5880600" cy="9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Easter Egg </a:t>
            </a:r>
            <a:r>
              <a:rPr lang="en-US" sz="2400">
                <a:solidFill>
                  <a:schemeClr val="dk1"/>
                </a:solidFill>
              </a:rPr>
              <a:t>🤩</a:t>
            </a:r>
            <a:r>
              <a:rPr lang="en-US" sz="3000">
                <a:solidFill>
                  <a:srgbClr val="FFFFFF"/>
                </a:solidFill>
              </a:rPr>
              <a:t> </a:t>
            </a:r>
            <a:endParaRPr sz="30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91"/>
          <p:cNvSpPr/>
          <p:nvPr/>
        </p:nvSpPr>
        <p:spPr>
          <a:xfrm>
            <a:off x="626400" y="173160"/>
            <a:ext cx="5383080" cy="61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600" strike="noStrike">
                <a:solidFill>
                  <a:srgbClr val="FFFFFF"/>
                </a:solidFill>
                <a:latin typeface="Proxima Nova"/>
                <a:ea typeface="Proxima Nova"/>
                <a:cs typeface="Proxima Nova"/>
                <a:sym typeface="Proxima Nova"/>
              </a:rPr>
              <a:t>FAQs</a:t>
            </a:r>
            <a:endParaRPr b="0" sz="3600" strike="noStrike">
              <a:latin typeface="Arial"/>
              <a:ea typeface="Arial"/>
              <a:cs typeface="Arial"/>
              <a:sym typeface="Arial"/>
            </a:endParaRPr>
          </a:p>
        </p:txBody>
      </p:sp>
      <p:sp>
        <p:nvSpPr>
          <p:cNvPr id="712" name="Google Shape;712;p91"/>
          <p:cNvSpPr/>
          <p:nvPr/>
        </p:nvSpPr>
        <p:spPr>
          <a:xfrm>
            <a:off x="410825" y="894550"/>
            <a:ext cx="8023500" cy="38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¿Bloquea Lightning mis fondos?</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Sí, los fondos que envíes a la hora de abrir un canal a la Lightning no podrán ser usados on-chain hasta que no cierres ese canal. Pero también es cierto que puedes participar dentro de la Lightning moviendo los fondos </a:t>
            </a:r>
            <a:r>
              <a:rPr lang="en-US">
                <a:solidFill>
                  <a:srgbClr val="FFFFFF"/>
                </a:solidFill>
                <a:latin typeface="Proxima Nova"/>
                <a:ea typeface="Proxima Nova"/>
                <a:cs typeface="Proxima Nova"/>
                <a:sym typeface="Proxima Nova"/>
              </a:rPr>
              <a:t>o</a:t>
            </a:r>
            <a:r>
              <a:rPr b="0" lang="en-US" sz="1400" strike="noStrike">
                <a:solidFill>
                  <a:srgbClr val="FFFFFF"/>
                </a:solidFill>
                <a:latin typeface="Proxima Nova"/>
                <a:ea typeface="Proxima Nova"/>
                <a:cs typeface="Proxima Nova"/>
                <a:sym typeface="Proxima Nova"/>
              </a:rPr>
              <a:t>ff-chain sin que lleguen a la blockchain.</a:t>
            </a:r>
            <a:endParaRPr b="0" sz="1400"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lang="en-US">
                <a:solidFill>
                  <a:srgbClr val="FFFFFF"/>
                </a:solidFill>
                <a:latin typeface="Proxima Nova"/>
                <a:ea typeface="Proxima Nova"/>
                <a:cs typeface="Proxima Nova"/>
                <a:sym typeface="Proxima Nova"/>
              </a:rPr>
              <a:t>Sin embargo, ahora, gracias a los servicios de loop-out, es posible sacarlos en cualquier momento.</a:t>
            </a:r>
            <a:endParaRPr>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¿Existe un block explorer de la Lightning?</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No, puesto que, como se ha dicho ya, la Lightning no es una blockchain y no hay registros de nada. No hay bloques en la Lightning, por tanto tampoco puede haber explorador de algo inexistente. Los visualizadores te permiten ver los nodos públicos y sus canales (la cantidad no su balance actual)</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¿Existe algún tipo de minería en la Lightning?</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No, las transacciones son instantáneas (de ahí lo de lightning). La minería ocurre en la blockchain sobre la que se implementa la Lightning como segunda capa, en las transacciones de apertura y cierre de un canal. Existe validación en los enrutados no impresión de nuevos tokens</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¿Quién se queda con las fees en la Lightning?</a:t>
            </a:r>
            <a:endParaRPr b="0" sz="1400" strike="noStrike">
              <a:latin typeface="Arial"/>
              <a:ea typeface="Arial"/>
              <a:cs typeface="Arial"/>
              <a:sym typeface="Arial"/>
            </a:endParaRPr>
          </a:p>
          <a:p>
            <a:pPr indent="0" lvl="0" marL="0" marR="0" rtl="0" algn="l">
              <a:lnSpc>
                <a:spcPct val="115000"/>
              </a:lnSpc>
              <a:spcBef>
                <a:spcPts val="0"/>
              </a:spcBef>
              <a:spcAft>
                <a:spcPts val="0"/>
              </a:spcAft>
              <a:buNone/>
            </a:pPr>
            <a:r>
              <a:rPr b="0" lang="en-US" sz="1400" strike="noStrike">
                <a:solidFill>
                  <a:srgbClr val="FFFFFF"/>
                </a:solidFill>
                <a:latin typeface="Proxima Nova"/>
                <a:ea typeface="Proxima Nova"/>
                <a:cs typeface="Proxima Nova"/>
                <a:sym typeface="Proxima Nova"/>
              </a:rPr>
              <a:t>	Los intermediarios, creadores de los canales, que posibilitan los pagos entre usuarios.</a:t>
            </a:r>
            <a:endParaRPr b="0" sz="1400" strike="noStrike">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92"/>
          <p:cNvSpPr/>
          <p:nvPr/>
        </p:nvSpPr>
        <p:spPr>
          <a:xfrm>
            <a:off x="506520" y="386280"/>
            <a:ext cx="5809320" cy="8924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3000" strike="noStrike">
                <a:solidFill>
                  <a:srgbClr val="FFFFFF"/>
                </a:solidFill>
                <a:latin typeface="Proxima Nova"/>
                <a:ea typeface="Proxima Nova"/>
                <a:cs typeface="Proxima Nova"/>
                <a:sym typeface="Proxima Nova"/>
              </a:rPr>
              <a:t>Fuentes y recursos:</a:t>
            </a:r>
            <a:endParaRPr b="0" sz="3000" strike="noStrike">
              <a:latin typeface="Arial"/>
              <a:ea typeface="Arial"/>
              <a:cs typeface="Arial"/>
              <a:sym typeface="Arial"/>
            </a:endParaRPr>
          </a:p>
        </p:txBody>
      </p:sp>
      <p:sp>
        <p:nvSpPr>
          <p:cNvPr id="718" name="Google Shape;718;p92"/>
          <p:cNvSpPr/>
          <p:nvPr/>
        </p:nvSpPr>
        <p:spPr>
          <a:xfrm>
            <a:off x="468000" y="1288255"/>
            <a:ext cx="8208000" cy="28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Arial"/>
                <a:ea typeface="Arial"/>
                <a:cs typeface="Arial"/>
                <a:sym typeface="Arial"/>
              </a:rPr>
              <a:t>Diagramas de: </a:t>
            </a:r>
            <a:r>
              <a:rPr b="0" lang="en-US" sz="1100" u="sng" strike="noStrike">
                <a:solidFill>
                  <a:srgbClr val="980000"/>
                </a:solidFill>
                <a:latin typeface="Arial"/>
                <a:ea typeface="Arial"/>
                <a:cs typeface="Arial"/>
                <a:sym typeface="Arial"/>
                <a:hlinkClick r:id="rId3"/>
              </a:rPr>
              <a:t>https://www.slideshare.net/tm89lee/intro-to-lightning-network-bitcoinlitecoin-blockchain-developers-malaysia</a:t>
            </a:r>
            <a:endParaRPr b="0" sz="1100" strike="noStrike">
              <a:solidFill>
                <a:srgbClr val="980000"/>
              </a:solidFill>
              <a:latin typeface="Arial"/>
              <a:ea typeface="Arial"/>
              <a:cs typeface="Arial"/>
              <a:sym typeface="Arial"/>
            </a:endParaRPr>
          </a:p>
          <a:p>
            <a:pPr indent="0" lvl="0" marL="0" marR="0" rtl="0" algn="l">
              <a:lnSpc>
                <a:spcPct val="100000"/>
              </a:lnSpc>
              <a:spcBef>
                <a:spcPts val="0"/>
              </a:spcBef>
              <a:spcAft>
                <a:spcPts val="0"/>
              </a:spcAft>
              <a:buNone/>
            </a:pPr>
            <a:r>
              <a:t/>
            </a:r>
            <a:endParaRPr b="0" strike="noStrike">
              <a:latin typeface="Arial"/>
              <a:ea typeface="Arial"/>
              <a:cs typeface="Arial"/>
              <a:sym typeface="Arial"/>
            </a:endParaRPr>
          </a:p>
          <a:p>
            <a:pPr indent="0" lvl="0" marL="0" marR="0" rtl="0" algn="l">
              <a:lnSpc>
                <a:spcPct val="100000"/>
              </a:lnSpc>
              <a:spcBef>
                <a:spcPts val="0"/>
              </a:spcBef>
              <a:spcAft>
                <a:spcPts val="0"/>
              </a:spcAft>
              <a:buNone/>
            </a:pPr>
            <a:r>
              <a:rPr lang="en-US">
                <a:solidFill>
                  <a:srgbClr val="FFFFFF"/>
                </a:solidFill>
                <a:latin typeface="Proxima Nova"/>
                <a:ea typeface="Proxima Nova"/>
                <a:cs typeface="Proxima Nova"/>
                <a:sym typeface="Proxima Nova"/>
              </a:rPr>
              <a:t>Muchísimo conocimiento: </a:t>
            </a:r>
            <a:r>
              <a:rPr lang="en-US" sz="1100" u="sng">
                <a:solidFill>
                  <a:srgbClr val="980000"/>
                </a:solidFill>
                <a:hlinkClick r:id="rId4"/>
              </a:rPr>
              <a:t>https://medium.com/suredbits</a:t>
            </a:r>
            <a:r>
              <a:rPr b="0" lang="en-US" sz="1400" strike="noStrike">
                <a:solidFill>
                  <a:srgbClr val="FFFFFF"/>
                </a:solidFill>
                <a:latin typeface="Proxima Nova"/>
                <a:ea typeface="Proxima Nova"/>
                <a:cs typeface="Proxima Nova"/>
                <a:sym typeface="Proxima Nova"/>
              </a:rPr>
              <a:t>	</a:t>
            </a:r>
            <a:endParaRPr b="0" sz="1400"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a:solidFill>
                  <a:schemeClr val="lt1"/>
                </a:solidFill>
                <a:latin typeface="Proxima Nova"/>
                <a:ea typeface="Proxima Nova"/>
                <a:cs typeface="Proxima Nova"/>
                <a:sym typeface="Proxima Nova"/>
              </a:rPr>
              <a:t>Consultores:	</a:t>
            </a:r>
            <a:r>
              <a:rPr b="0" lang="en-US" sz="1400" strike="noStrike">
                <a:solidFill>
                  <a:srgbClr val="FFFFFF"/>
                </a:solidFill>
                <a:latin typeface="Proxima Nova"/>
                <a:ea typeface="Proxima Nova"/>
                <a:cs typeface="Proxima Nova"/>
                <a:sym typeface="Proxima Nova"/>
              </a:rPr>
              <a:t> Francisco Calderón </a:t>
            </a:r>
            <a:endParaRPr b="0" sz="1400" strike="noStrike">
              <a:latin typeface="Arial"/>
              <a:ea typeface="Arial"/>
              <a:cs typeface="Arial"/>
              <a:sym typeface="Arial"/>
            </a:endParaRPr>
          </a:p>
        </p:txBody>
      </p:sp>
      <p:sp>
        <p:nvSpPr>
          <p:cNvPr id="719" name="Google Shape;719;p92"/>
          <p:cNvSpPr/>
          <p:nvPr/>
        </p:nvSpPr>
        <p:spPr>
          <a:xfrm>
            <a:off x="1997770" y="2565180"/>
            <a:ext cx="1505400" cy="4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US" sz="1200" strike="noStrike">
                <a:solidFill>
                  <a:srgbClr val="FFFFFF"/>
                </a:solidFill>
                <a:latin typeface="Proxima Nova"/>
                <a:ea typeface="Proxima Nova"/>
                <a:cs typeface="Proxima Nova"/>
                <a:sym typeface="Proxima Nova"/>
              </a:rPr>
              <a:t>Crack de la Lightning Network</a:t>
            </a:r>
            <a:endParaRPr b="0" sz="1200" strike="noStrike">
              <a:latin typeface="Arial"/>
              <a:ea typeface="Arial"/>
              <a:cs typeface="Arial"/>
              <a:sym typeface="Arial"/>
            </a:endParaRPr>
          </a:p>
        </p:txBody>
      </p:sp>
      <p:sp>
        <p:nvSpPr>
          <p:cNvPr id="720" name="Google Shape;720;p92"/>
          <p:cNvSpPr/>
          <p:nvPr/>
        </p:nvSpPr>
        <p:spPr>
          <a:xfrm>
            <a:off x="506530" y="3231432"/>
            <a:ext cx="3371100" cy="2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Emulador de funcionamiento de la LN:</a:t>
            </a:r>
            <a:endParaRPr b="0" sz="1400" strike="noStrike">
              <a:latin typeface="Arial"/>
              <a:ea typeface="Arial"/>
              <a:cs typeface="Arial"/>
              <a:sym typeface="Arial"/>
            </a:endParaRPr>
          </a:p>
        </p:txBody>
      </p:sp>
      <p:sp>
        <p:nvSpPr>
          <p:cNvPr id="721" name="Google Shape;721;p92"/>
          <p:cNvSpPr/>
          <p:nvPr/>
        </p:nvSpPr>
        <p:spPr>
          <a:xfrm>
            <a:off x="3597290" y="3271320"/>
            <a:ext cx="4543500" cy="2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100" u="sng" strike="noStrike">
                <a:solidFill>
                  <a:srgbClr val="980000"/>
                </a:solidFill>
                <a:latin typeface="Arial"/>
                <a:ea typeface="Arial"/>
                <a:cs typeface="Arial"/>
                <a:sym typeface="Arial"/>
                <a:hlinkClick r:id="rId5"/>
              </a:rPr>
              <a:t>https://www.robtex.com/lnemulator.html</a:t>
            </a:r>
            <a:endParaRPr b="0" sz="1100" strike="noStrike">
              <a:solidFill>
                <a:srgbClr val="980000"/>
              </a:solidFill>
              <a:latin typeface="Arial"/>
              <a:ea typeface="Arial"/>
              <a:cs typeface="Arial"/>
              <a:sym typeface="Arial"/>
            </a:endParaRPr>
          </a:p>
        </p:txBody>
      </p:sp>
      <p:sp>
        <p:nvSpPr>
          <p:cNvPr id="722" name="Google Shape;722;p92"/>
          <p:cNvSpPr/>
          <p:nvPr/>
        </p:nvSpPr>
        <p:spPr>
          <a:xfrm>
            <a:off x="4997635" y="2168465"/>
            <a:ext cx="1505400" cy="2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1400" strike="noStrike">
                <a:solidFill>
                  <a:srgbClr val="FFFFFF"/>
                </a:solidFill>
                <a:latin typeface="Proxima Nova"/>
                <a:ea typeface="Proxima Nova"/>
                <a:cs typeface="Proxima Nova"/>
                <a:sym typeface="Proxima Nova"/>
              </a:rPr>
              <a:t>Florian Drewes</a:t>
            </a:r>
            <a:endParaRPr b="0" sz="1400" strike="noStrike">
              <a:latin typeface="Arial"/>
              <a:ea typeface="Arial"/>
              <a:cs typeface="Arial"/>
              <a:sym typeface="Arial"/>
            </a:endParaRPr>
          </a:p>
        </p:txBody>
      </p:sp>
      <p:sp>
        <p:nvSpPr>
          <p:cNvPr id="723" name="Google Shape;723;p92"/>
          <p:cNvSpPr/>
          <p:nvPr/>
        </p:nvSpPr>
        <p:spPr>
          <a:xfrm>
            <a:off x="5085360" y="2438455"/>
            <a:ext cx="1099800" cy="4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US" sz="1200" strike="noStrike">
                <a:solidFill>
                  <a:srgbClr val="FFFFFF"/>
                </a:solidFill>
                <a:latin typeface="Proxima Nova"/>
                <a:ea typeface="Proxima Nova"/>
                <a:cs typeface="Proxima Nova"/>
                <a:sym typeface="Proxima Nova"/>
              </a:rPr>
              <a:t>Consultor Blockchain</a:t>
            </a:r>
            <a:endParaRPr b="0" sz="1200" strike="noStrike">
              <a:latin typeface="Arial"/>
              <a:ea typeface="Arial"/>
              <a:cs typeface="Arial"/>
              <a:sym typeface="Arial"/>
            </a:endParaRPr>
          </a:p>
        </p:txBody>
      </p:sp>
      <p:sp>
        <p:nvSpPr>
          <p:cNvPr id="724" name="Google Shape;724;p92"/>
          <p:cNvSpPr txBox="1"/>
          <p:nvPr/>
        </p:nvSpPr>
        <p:spPr>
          <a:xfrm>
            <a:off x="506513" y="3654513"/>
            <a:ext cx="60933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AMPs: </a:t>
            </a:r>
            <a:r>
              <a:rPr lang="en-US" sz="1100" u="sng">
                <a:solidFill>
                  <a:srgbClr val="980000"/>
                </a:solidFill>
                <a:hlinkClick r:id="rId6"/>
              </a:rPr>
              <a:t>https://themoneymongers.com/atomic-multipath-payments/</a:t>
            </a:r>
            <a:endParaRPr>
              <a:solidFill>
                <a:srgbClr val="980000"/>
              </a:solidFill>
            </a:endParaRPr>
          </a:p>
        </p:txBody>
      </p:sp>
      <p:sp>
        <p:nvSpPr>
          <p:cNvPr id="725" name="Google Shape;725;p92"/>
          <p:cNvSpPr txBox="1"/>
          <p:nvPr/>
        </p:nvSpPr>
        <p:spPr>
          <a:xfrm>
            <a:off x="506525" y="4479175"/>
            <a:ext cx="8557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Binance Academy, </a:t>
            </a:r>
            <a:r>
              <a:rPr i="1" lang="en-US">
                <a:solidFill>
                  <a:srgbClr val="FFFFFF"/>
                </a:solidFill>
              </a:rPr>
              <a:t>What is Lightning Network?</a:t>
            </a:r>
            <a:r>
              <a:rPr lang="en-US">
                <a:solidFill>
                  <a:srgbClr val="FFFFFF"/>
                </a:solidFill>
              </a:rPr>
              <a:t>:  </a:t>
            </a:r>
            <a:r>
              <a:rPr lang="en-US" sz="1100" u="sng">
                <a:solidFill>
                  <a:srgbClr val="980000"/>
                </a:solidFill>
                <a:hlinkClick r:id="rId7"/>
              </a:rPr>
              <a:t>https://www.binance.vision/blockchain/what-is-lightning-network</a:t>
            </a:r>
            <a:endParaRPr>
              <a:solidFill>
                <a:srgbClr val="980000"/>
              </a:solidFill>
            </a:endParaRPr>
          </a:p>
        </p:txBody>
      </p:sp>
      <p:sp>
        <p:nvSpPr>
          <p:cNvPr id="726" name="Google Shape;726;p92"/>
          <p:cNvSpPr txBox="1"/>
          <p:nvPr/>
        </p:nvSpPr>
        <p:spPr>
          <a:xfrm>
            <a:off x="506525" y="4077600"/>
            <a:ext cx="74205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Invoices:</a:t>
            </a:r>
            <a:r>
              <a:rPr lang="en-US"/>
              <a:t> </a:t>
            </a:r>
            <a:r>
              <a:rPr lang="en-US" sz="1100" u="sng">
                <a:solidFill>
                  <a:srgbClr val="980000"/>
                </a:solidFill>
                <a:hlinkClick r:id="rId8"/>
              </a:rPr>
              <a:t>https://medium.com/suredbits/lightning-101-what-is-a-lightning-invoice-d527db1a77e6</a:t>
            </a:r>
            <a:endParaRPr>
              <a:solidFill>
                <a:srgbClr val="980000"/>
              </a:solidFill>
            </a:endParaRPr>
          </a:p>
        </p:txBody>
      </p:sp>
      <p:pic>
        <p:nvPicPr>
          <p:cNvPr id="727" name="Google Shape;727;p92"/>
          <p:cNvPicPr preferRelativeResize="0"/>
          <p:nvPr/>
        </p:nvPicPr>
        <p:blipFill>
          <a:blip r:embed="rId9">
            <a:alphaModFix/>
          </a:blip>
          <a:stretch>
            <a:fillRect/>
          </a:stretch>
        </p:blipFill>
        <p:spPr>
          <a:xfrm>
            <a:off x="3678825" y="2231950"/>
            <a:ext cx="937075" cy="937075"/>
          </a:xfrm>
          <a:prstGeom prst="rect">
            <a:avLst/>
          </a:prstGeom>
          <a:noFill/>
          <a:ln>
            <a:noFill/>
          </a:ln>
        </p:spPr>
      </p:pic>
      <p:pic>
        <p:nvPicPr>
          <p:cNvPr id="728" name="Google Shape;728;p92"/>
          <p:cNvPicPr preferRelativeResize="0"/>
          <p:nvPr/>
        </p:nvPicPr>
        <p:blipFill>
          <a:blip r:embed="rId10">
            <a:alphaModFix/>
          </a:blip>
          <a:stretch>
            <a:fillRect/>
          </a:stretch>
        </p:blipFill>
        <p:spPr>
          <a:xfrm>
            <a:off x="6315848" y="2210391"/>
            <a:ext cx="937075" cy="9801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3"/>
          <p:cNvSpPr/>
          <p:nvPr/>
        </p:nvSpPr>
        <p:spPr>
          <a:xfrm>
            <a:off x="2751840" y="1883880"/>
            <a:ext cx="6306120" cy="1375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4800" u="none" cap="none" strike="noStrike">
                <a:solidFill>
                  <a:srgbClr val="FFFFFF"/>
                </a:solidFill>
                <a:latin typeface="Proxima Nova"/>
                <a:ea typeface="Proxima Nova"/>
                <a:cs typeface="Proxima Nova"/>
                <a:sym typeface="Proxima Nova"/>
              </a:rPr>
              <a:t>¿Preguntas?</a:t>
            </a:r>
            <a:endParaRPr b="0" i="0" sz="4800" u="none" cap="none" strike="noStrike">
              <a:latin typeface="Arial"/>
              <a:ea typeface="Arial"/>
              <a:cs typeface="Arial"/>
              <a:sym typeface="Arial"/>
            </a:endParaRPr>
          </a:p>
        </p:txBody>
      </p:sp>
      <p:pic>
        <p:nvPicPr>
          <p:cNvPr id="734" name="Google Shape;734;p93"/>
          <p:cNvPicPr preferRelativeResize="0"/>
          <p:nvPr/>
        </p:nvPicPr>
        <p:blipFill rotWithShape="1">
          <a:blip r:embed="rId3">
            <a:alphaModFix/>
          </a:blip>
          <a:srcRect b="0" l="0" r="0" t="0"/>
          <a:stretch/>
        </p:blipFill>
        <p:spPr>
          <a:xfrm>
            <a:off x="5639760" y="294840"/>
            <a:ext cx="1106280" cy="1023480"/>
          </a:xfrm>
          <a:prstGeom prst="rect">
            <a:avLst/>
          </a:prstGeom>
          <a:noFill/>
          <a:ln>
            <a:noFill/>
          </a:ln>
        </p:spPr>
      </p:pic>
      <p:pic>
        <p:nvPicPr>
          <p:cNvPr id="735" name="Google Shape;735;p93"/>
          <p:cNvPicPr preferRelativeResize="0"/>
          <p:nvPr/>
        </p:nvPicPr>
        <p:blipFill rotWithShape="1">
          <a:blip r:embed="rId3">
            <a:alphaModFix/>
          </a:blip>
          <a:srcRect b="0" l="0" r="0" t="0"/>
          <a:stretch/>
        </p:blipFill>
        <p:spPr>
          <a:xfrm>
            <a:off x="3150000" y="3329640"/>
            <a:ext cx="649800" cy="601200"/>
          </a:xfrm>
          <a:prstGeom prst="rect">
            <a:avLst/>
          </a:prstGeom>
          <a:noFill/>
          <a:ln>
            <a:noFill/>
          </a:ln>
        </p:spPr>
      </p:pic>
      <p:pic>
        <p:nvPicPr>
          <p:cNvPr id="736" name="Google Shape;736;p93"/>
          <p:cNvPicPr preferRelativeResize="0"/>
          <p:nvPr/>
        </p:nvPicPr>
        <p:blipFill rotWithShape="1">
          <a:blip r:embed="rId3">
            <a:alphaModFix/>
          </a:blip>
          <a:srcRect b="0" l="0" r="0" t="0"/>
          <a:stretch/>
        </p:blipFill>
        <p:spPr>
          <a:xfrm>
            <a:off x="567000" y="1195560"/>
            <a:ext cx="1487160" cy="1375560"/>
          </a:xfrm>
          <a:prstGeom prst="rect">
            <a:avLst/>
          </a:prstGeom>
          <a:noFill/>
          <a:ln>
            <a:noFill/>
          </a:ln>
        </p:spPr>
      </p:pic>
      <p:pic>
        <p:nvPicPr>
          <p:cNvPr id="737" name="Google Shape;737;p93"/>
          <p:cNvPicPr preferRelativeResize="0"/>
          <p:nvPr/>
        </p:nvPicPr>
        <p:blipFill rotWithShape="1">
          <a:blip r:embed="rId4">
            <a:alphaModFix/>
          </a:blip>
          <a:srcRect b="0" l="0" r="0" t="0"/>
          <a:stretch/>
        </p:blipFill>
        <p:spPr>
          <a:xfrm>
            <a:off x="7163280" y="1036800"/>
            <a:ext cx="846360" cy="846360"/>
          </a:xfrm>
          <a:prstGeom prst="rect">
            <a:avLst/>
          </a:prstGeom>
          <a:noFill/>
          <a:ln>
            <a:noFill/>
          </a:ln>
        </p:spPr>
      </p:pic>
      <p:pic>
        <p:nvPicPr>
          <p:cNvPr id="738" name="Google Shape;738;p93"/>
          <p:cNvPicPr preferRelativeResize="0"/>
          <p:nvPr/>
        </p:nvPicPr>
        <p:blipFill rotWithShape="1">
          <a:blip r:embed="rId4">
            <a:alphaModFix/>
          </a:blip>
          <a:srcRect b="0" l="0" r="0" t="0"/>
          <a:stretch/>
        </p:blipFill>
        <p:spPr>
          <a:xfrm>
            <a:off x="4902840" y="3620160"/>
            <a:ext cx="1305000" cy="1305000"/>
          </a:xfrm>
          <a:prstGeom prst="rect">
            <a:avLst/>
          </a:prstGeom>
          <a:noFill/>
          <a:ln>
            <a:noFill/>
          </a:ln>
        </p:spPr>
      </p:pic>
      <p:pic>
        <p:nvPicPr>
          <p:cNvPr id="739" name="Google Shape;739;p93"/>
          <p:cNvPicPr preferRelativeResize="0"/>
          <p:nvPr/>
        </p:nvPicPr>
        <p:blipFill rotWithShape="1">
          <a:blip r:embed="rId4">
            <a:alphaModFix/>
          </a:blip>
          <a:srcRect b="0" l="0" r="0" t="0"/>
          <a:stretch/>
        </p:blipFill>
        <p:spPr>
          <a:xfrm>
            <a:off x="1823400" y="660240"/>
            <a:ext cx="535320" cy="535320"/>
          </a:xfrm>
          <a:prstGeom prst="rect">
            <a:avLst/>
          </a:prstGeom>
          <a:noFill/>
          <a:ln>
            <a:noFill/>
          </a:ln>
        </p:spPr>
      </p:pic>
      <p:pic>
        <p:nvPicPr>
          <p:cNvPr id="740" name="Google Shape;740;p93"/>
          <p:cNvPicPr preferRelativeResize="0"/>
          <p:nvPr/>
        </p:nvPicPr>
        <p:blipFill rotWithShape="1">
          <a:blip r:embed="rId5">
            <a:alphaModFix/>
          </a:blip>
          <a:srcRect b="0" l="0" r="0" t="0"/>
          <a:stretch/>
        </p:blipFill>
        <p:spPr>
          <a:xfrm>
            <a:off x="6524280" y="3620160"/>
            <a:ext cx="1305000" cy="685080"/>
          </a:xfrm>
          <a:prstGeom prst="rect">
            <a:avLst/>
          </a:prstGeom>
          <a:noFill/>
          <a:ln>
            <a:noFill/>
          </a:ln>
        </p:spPr>
      </p:pic>
      <p:pic>
        <p:nvPicPr>
          <p:cNvPr id="741" name="Google Shape;741;p93"/>
          <p:cNvPicPr preferRelativeResize="0"/>
          <p:nvPr/>
        </p:nvPicPr>
        <p:blipFill rotWithShape="1">
          <a:blip r:embed="rId5">
            <a:alphaModFix/>
          </a:blip>
          <a:srcRect b="0" l="0" r="0" t="0"/>
          <a:stretch/>
        </p:blipFill>
        <p:spPr>
          <a:xfrm>
            <a:off x="1044000" y="3192480"/>
            <a:ext cx="1106280" cy="580680"/>
          </a:xfrm>
          <a:prstGeom prst="rect">
            <a:avLst/>
          </a:prstGeom>
          <a:noFill/>
          <a:ln>
            <a:noFill/>
          </a:ln>
        </p:spPr>
      </p:pic>
      <p:pic>
        <p:nvPicPr>
          <p:cNvPr id="742" name="Google Shape;742;p93"/>
          <p:cNvPicPr preferRelativeResize="0"/>
          <p:nvPr/>
        </p:nvPicPr>
        <p:blipFill rotWithShape="1">
          <a:blip r:embed="rId5">
            <a:alphaModFix/>
          </a:blip>
          <a:srcRect b="0" l="0" r="0" t="0"/>
          <a:stretch/>
        </p:blipFill>
        <p:spPr>
          <a:xfrm>
            <a:off x="2569320" y="1192680"/>
            <a:ext cx="1019880" cy="535320"/>
          </a:xfrm>
          <a:prstGeom prst="rect">
            <a:avLst/>
          </a:prstGeom>
          <a:noFill/>
          <a:ln>
            <a:noFill/>
          </a:ln>
        </p:spPr>
      </p:pic>
      <p:pic>
        <p:nvPicPr>
          <p:cNvPr id="743" name="Google Shape;743;p93"/>
          <p:cNvPicPr preferRelativeResize="0"/>
          <p:nvPr/>
        </p:nvPicPr>
        <p:blipFill rotWithShape="1">
          <a:blip r:embed="rId6">
            <a:alphaModFix/>
          </a:blip>
          <a:srcRect b="0" l="0" r="0" t="0"/>
          <a:stretch/>
        </p:blipFill>
        <p:spPr>
          <a:xfrm>
            <a:off x="7646400" y="2185200"/>
            <a:ext cx="846360" cy="1265400"/>
          </a:xfrm>
          <a:prstGeom prst="rect">
            <a:avLst/>
          </a:prstGeom>
          <a:noFill/>
          <a:ln>
            <a:noFill/>
          </a:ln>
        </p:spPr>
      </p:pic>
      <p:pic>
        <p:nvPicPr>
          <p:cNvPr id="744" name="Google Shape;744;p93"/>
          <p:cNvPicPr preferRelativeResize="0"/>
          <p:nvPr/>
        </p:nvPicPr>
        <p:blipFill rotWithShape="1">
          <a:blip r:embed="rId6">
            <a:alphaModFix/>
          </a:blip>
          <a:srcRect b="0" l="0" r="0" t="0"/>
          <a:stretch/>
        </p:blipFill>
        <p:spPr>
          <a:xfrm>
            <a:off x="3800160" y="295200"/>
            <a:ext cx="846360" cy="1265400"/>
          </a:xfrm>
          <a:prstGeom prst="rect">
            <a:avLst/>
          </a:prstGeom>
          <a:noFill/>
          <a:ln>
            <a:noFill/>
          </a:ln>
        </p:spPr>
      </p:pic>
      <p:pic>
        <p:nvPicPr>
          <p:cNvPr id="745" name="Google Shape;745;p93"/>
          <p:cNvPicPr preferRelativeResize="0"/>
          <p:nvPr/>
        </p:nvPicPr>
        <p:blipFill rotWithShape="1">
          <a:blip r:embed="rId6">
            <a:alphaModFix/>
          </a:blip>
          <a:srcRect b="0" l="0" r="0" t="0"/>
          <a:stretch/>
        </p:blipFill>
        <p:spPr>
          <a:xfrm>
            <a:off x="2151000" y="3773520"/>
            <a:ext cx="649800" cy="9716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45"/>
          <p:cNvPicPr preferRelativeResize="0"/>
          <p:nvPr/>
        </p:nvPicPr>
        <p:blipFill>
          <a:blip r:embed="rId3">
            <a:alphaModFix/>
          </a:blip>
          <a:stretch>
            <a:fillRect/>
          </a:stretch>
        </p:blipFill>
        <p:spPr>
          <a:xfrm>
            <a:off x="0" y="0"/>
            <a:ext cx="9144001" cy="5143499"/>
          </a:xfrm>
          <a:prstGeom prst="rect">
            <a:avLst/>
          </a:prstGeom>
          <a:noFill/>
          <a:ln>
            <a:noFill/>
          </a:ln>
        </p:spPr>
      </p:pic>
      <p:sp>
        <p:nvSpPr>
          <p:cNvPr id="215" name="Google Shape;215;p45"/>
          <p:cNvSpPr txBox="1"/>
          <p:nvPr/>
        </p:nvSpPr>
        <p:spPr>
          <a:xfrm>
            <a:off x="3042100" y="2150425"/>
            <a:ext cx="3042000" cy="8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Lato"/>
                <a:ea typeface="Lato"/>
                <a:cs typeface="Lato"/>
                <a:sym typeface="Lato"/>
              </a:rPr>
              <a:t>Próximos MeetUps: Visión Holística</a:t>
            </a:r>
            <a:endParaRPr b="1" sz="2400">
              <a:latin typeface="Lato"/>
              <a:ea typeface="Lato"/>
              <a:cs typeface="Lato"/>
              <a:sym typeface="Lato"/>
            </a:endParaRPr>
          </a:p>
        </p:txBody>
      </p:sp>
      <p:sp>
        <p:nvSpPr>
          <p:cNvPr id="216" name="Google Shape;216;p45"/>
          <p:cNvSpPr txBox="1"/>
          <p:nvPr/>
        </p:nvSpPr>
        <p:spPr>
          <a:xfrm>
            <a:off x="163275" y="960450"/>
            <a:ext cx="4212600" cy="8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Lato"/>
                <a:ea typeface="Lato"/>
                <a:cs typeface="Lato"/>
                <a:sym typeface="Lato"/>
              </a:rPr>
              <a:t>Sistema Financiero con Bitcoin</a:t>
            </a:r>
            <a:endParaRPr b="1" sz="2400">
              <a:latin typeface="Lato"/>
              <a:ea typeface="Lato"/>
              <a:cs typeface="Lato"/>
              <a:sym typeface="Lato"/>
            </a:endParaRPr>
          </a:p>
        </p:txBody>
      </p:sp>
      <p:sp>
        <p:nvSpPr>
          <p:cNvPr id="217" name="Google Shape;217;p45"/>
          <p:cNvSpPr txBox="1"/>
          <p:nvPr/>
        </p:nvSpPr>
        <p:spPr>
          <a:xfrm>
            <a:off x="4749075" y="960450"/>
            <a:ext cx="4212600" cy="8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Lato"/>
                <a:ea typeface="Lato"/>
                <a:cs typeface="Lato"/>
                <a:sym typeface="Lato"/>
              </a:rPr>
              <a:t>Sistema Mercantil con </a:t>
            </a:r>
            <a:r>
              <a:rPr b="1" lang="en-US" sz="2400">
                <a:latin typeface="Lato"/>
                <a:ea typeface="Lato"/>
                <a:cs typeface="Lato"/>
                <a:sym typeface="Lato"/>
              </a:rPr>
              <a:t>E</a:t>
            </a:r>
            <a:r>
              <a:rPr b="1" lang="en-US" sz="2400">
                <a:latin typeface="Lato"/>
                <a:ea typeface="Lato"/>
                <a:cs typeface="Lato"/>
                <a:sym typeface="Lato"/>
              </a:rPr>
              <a:t>thereum</a:t>
            </a:r>
            <a:endParaRPr b="1" sz="2400">
              <a:latin typeface="Lato"/>
              <a:ea typeface="Lato"/>
              <a:cs typeface="Lato"/>
              <a:sym typeface="Lato"/>
            </a:endParaRPr>
          </a:p>
        </p:txBody>
      </p:sp>
      <p:sp>
        <p:nvSpPr>
          <p:cNvPr id="218" name="Google Shape;218;p45"/>
          <p:cNvSpPr txBox="1"/>
          <p:nvPr/>
        </p:nvSpPr>
        <p:spPr>
          <a:xfrm>
            <a:off x="163900" y="3569000"/>
            <a:ext cx="4212600" cy="8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Lato"/>
                <a:ea typeface="Lato"/>
                <a:cs typeface="Lato"/>
                <a:sym typeface="Lato"/>
              </a:rPr>
              <a:t>Sistema de Identidad con </a:t>
            </a:r>
            <a:r>
              <a:rPr b="1" lang="en-US" sz="2400">
                <a:latin typeface="Lato"/>
                <a:ea typeface="Lato"/>
                <a:cs typeface="Lato"/>
                <a:sym typeface="Lato"/>
              </a:rPr>
              <a:t>Iden3</a:t>
            </a:r>
            <a:endParaRPr b="1" sz="2400">
              <a:latin typeface="Lato"/>
              <a:ea typeface="Lato"/>
              <a:cs typeface="Lato"/>
              <a:sym typeface="Lato"/>
            </a:endParaRPr>
          </a:p>
        </p:txBody>
      </p:sp>
      <p:sp>
        <p:nvSpPr>
          <p:cNvPr id="219" name="Google Shape;219;p45"/>
          <p:cNvSpPr txBox="1"/>
          <p:nvPr/>
        </p:nvSpPr>
        <p:spPr>
          <a:xfrm>
            <a:off x="4749700" y="3569000"/>
            <a:ext cx="4212600" cy="8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Lato"/>
                <a:ea typeface="Lato"/>
                <a:cs typeface="Lato"/>
                <a:sym typeface="Lato"/>
              </a:rPr>
              <a:t>Sistemas de Registro con </a:t>
            </a:r>
            <a:r>
              <a:rPr b="1" lang="en-US" sz="2400">
                <a:latin typeface="Lato"/>
                <a:ea typeface="Lato"/>
                <a:cs typeface="Lato"/>
                <a:sym typeface="Lato"/>
              </a:rPr>
              <a:t>IPFS</a:t>
            </a:r>
            <a:endParaRPr b="1" sz="2400">
              <a:latin typeface="Lato"/>
              <a:ea typeface="Lato"/>
              <a:cs typeface="Lato"/>
              <a:sym typeface="Lato"/>
            </a:endParaRPr>
          </a:p>
        </p:txBody>
      </p:sp>
      <p:sp>
        <p:nvSpPr>
          <p:cNvPr id="220" name="Google Shape;220;p45"/>
          <p:cNvSpPr txBox="1"/>
          <p:nvPr/>
        </p:nvSpPr>
        <p:spPr>
          <a:xfrm>
            <a:off x="736875" y="150325"/>
            <a:ext cx="1213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latin typeface="Lato"/>
                <a:ea typeface="Lato"/>
                <a:cs typeface="Lato"/>
                <a:sym typeface="Lato"/>
              </a:rPr>
              <a:t>25/09/19</a:t>
            </a:r>
            <a:endParaRPr b="1" i="1" sz="1800">
              <a:latin typeface="Lato"/>
              <a:ea typeface="Lato"/>
              <a:cs typeface="Lato"/>
              <a:sym typeface="Lato"/>
            </a:endParaRPr>
          </a:p>
        </p:txBody>
      </p:sp>
      <p:sp>
        <p:nvSpPr>
          <p:cNvPr id="221" name="Google Shape;221;p45"/>
          <p:cNvSpPr txBox="1"/>
          <p:nvPr/>
        </p:nvSpPr>
        <p:spPr>
          <a:xfrm>
            <a:off x="4749075" y="716500"/>
            <a:ext cx="40977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latin typeface="Lato"/>
                <a:ea typeface="Lato"/>
                <a:cs typeface="Lato"/>
                <a:sym typeface="Lato"/>
              </a:rPr>
              <a:t>Securities, Utilities y Stable Tokens para un</a:t>
            </a:r>
            <a:endParaRPr i="1" sz="16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p:txBody>
      </p:sp>
      <p:pic>
        <p:nvPicPr>
          <p:cNvPr id="222" name="Google Shape;222;p45"/>
          <p:cNvPicPr preferRelativeResize="0"/>
          <p:nvPr/>
        </p:nvPicPr>
        <p:blipFill>
          <a:blip r:embed="rId4">
            <a:alphaModFix/>
          </a:blip>
          <a:stretch>
            <a:fillRect/>
          </a:stretch>
        </p:blipFill>
        <p:spPr>
          <a:xfrm>
            <a:off x="225450" y="150325"/>
            <a:ext cx="511425" cy="489975"/>
          </a:xfrm>
          <a:prstGeom prst="rect">
            <a:avLst/>
          </a:prstGeom>
          <a:noFill/>
          <a:ln>
            <a:noFill/>
          </a:ln>
        </p:spPr>
      </p:pic>
      <p:sp>
        <p:nvSpPr>
          <p:cNvPr id="223" name="Google Shape;223;p45"/>
          <p:cNvSpPr txBox="1"/>
          <p:nvPr/>
        </p:nvSpPr>
        <p:spPr>
          <a:xfrm>
            <a:off x="736875" y="4600450"/>
            <a:ext cx="1213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latin typeface="Lato"/>
                <a:ea typeface="Lato"/>
                <a:cs typeface="Lato"/>
                <a:sym typeface="Lato"/>
              </a:rPr>
              <a:t>24/10/19</a:t>
            </a:r>
            <a:endParaRPr b="1" i="1" sz="1800">
              <a:latin typeface="Lato"/>
              <a:ea typeface="Lato"/>
              <a:cs typeface="Lato"/>
              <a:sym typeface="Lato"/>
            </a:endParaRPr>
          </a:p>
        </p:txBody>
      </p:sp>
      <p:pic>
        <p:nvPicPr>
          <p:cNvPr id="224" name="Google Shape;224;p45"/>
          <p:cNvPicPr preferRelativeResize="0"/>
          <p:nvPr/>
        </p:nvPicPr>
        <p:blipFill>
          <a:blip r:embed="rId4">
            <a:alphaModFix/>
          </a:blip>
          <a:stretch>
            <a:fillRect/>
          </a:stretch>
        </p:blipFill>
        <p:spPr>
          <a:xfrm>
            <a:off x="225450" y="4524250"/>
            <a:ext cx="511425" cy="489975"/>
          </a:xfrm>
          <a:prstGeom prst="rect">
            <a:avLst/>
          </a:prstGeom>
          <a:noFill/>
          <a:ln>
            <a:noFill/>
          </a:ln>
        </p:spPr>
      </p:pic>
      <p:pic>
        <p:nvPicPr>
          <p:cNvPr id="225" name="Google Shape;225;p45"/>
          <p:cNvPicPr preferRelativeResize="0"/>
          <p:nvPr/>
        </p:nvPicPr>
        <p:blipFill>
          <a:blip r:embed="rId4">
            <a:alphaModFix/>
          </a:blip>
          <a:stretch>
            <a:fillRect/>
          </a:stretch>
        </p:blipFill>
        <p:spPr>
          <a:xfrm>
            <a:off x="8450250" y="139800"/>
            <a:ext cx="511425" cy="489975"/>
          </a:xfrm>
          <a:prstGeom prst="rect">
            <a:avLst/>
          </a:prstGeom>
          <a:noFill/>
          <a:ln>
            <a:noFill/>
          </a:ln>
        </p:spPr>
      </p:pic>
      <p:pic>
        <p:nvPicPr>
          <p:cNvPr id="226" name="Google Shape;226;p45"/>
          <p:cNvPicPr preferRelativeResize="0"/>
          <p:nvPr/>
        </p:nvPicPr>
        <p:blipFill>
          <a:blip r:embed="rId4">
            <a:alphaModFix/>
          </a:blip>
          <a:stretch>
            <a:fillRect/>
          </a:stretch>
        </p:blipFill>
        <p:spPr>
          <a:xfrm>
            <a:off x="8450250" y="4513725"/>
            <a:ext cx="511425" cy="489975"/>
          </a:xfrm>
          <a:prstGeom prst="rect">
            <a:avLst/>
          </a:prstGeom>
          <a:noFill/>
          <a:ln>
            <a:noFill/>
          </a:ln>
        </p:spPr>
      </p:pic>
      <p:sp>
        <p:nvSpPr>
          <p:cNvPr id="227" name="Google Shape;227;p45"/>
          <p:cNvSpPr txBox="1"/>
          <p:nvPr/>
        </p:nvSpPr>
        <p:spPr>
          <a:xfrm>
            <a:off x="7313250" y="139800"/>
            <a:ext cx="1213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latin typeface="Lato"/>
                <a:ea typeface="Lato"/>
                <a:cs typeface="Lato"/>
                <a:sym typeface="Lato"/>
              </a:rPr>
              <a:t>10/10/19</a:t>
            </a:r>
            <a:endParaRPr b="1" i="1" sz="1800">
              <a:latin typeface="Lato"/>
              <a:ea typeface="Lato"/>
              <a:cs typeface="Lato"/>
              <a:sym typeface="Lato"/>
            </a:endParaRPr>
          </a:p>
        </p:txBody>
      </p:sp>
      <p:sp>
        <p:nvSpPr>
          <p:cNvPr id="228" name="Google Shape;228;p45"/>
          <p:cNvSpPr txBox="1"/>
          <p:nvPr/>
        </p:nvSpPr>
        <p:spPr>
          <a:xfrm>
            <a:off x="7313250" y="4589925"/>
            <a:ext cx="1213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latin typeface="Lato"/>
                <a:ea typeface="Lato"/>
                <a:cs typeface="Lato"/>
                <a:sym typeface="Lato"/>
              </a:rPr>
              <a:t>07/11/19</a:t>
            </a:r>
            <a:endParaRPr b="1" i="1" sz="1800">
              <a:latin typeface="Lato"/>
              <a:ea typeface="Lato"/>
              <a:cs typeface="Lato"/>
              <a:sym typeface="Lato"/>
            </a:endParaRPr>
          </a:p>
        </p:txBody>
      </p:sp>
      <p:sp>
        <p:nvSpPr>
          <p:cNvPr id="229" name="Google Shape;229;p45"/>
          <p:cNvSpPr txBox="1"/>
          <p:nvPr/>
        </p:nvSpPr>
        <p:spPr>
          <a:xfrm>
            <a:off x="202600" y="716500"/>
            <a:ext cx="40977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latin typeface="Lato"/>
                <a:ea typeface="Lato"/>
                <a:cs typeface="Lato"/>
                <a:sym typeface="Lato"/>
              </a:rPr>
              <a:t>HUBs en Lightning Network para un</a:t>
            </a:r>
            <a:endParaRPr i="1" sz="16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p:txBody>
      </p:sp>
      <p:sp>
        <p:nvSpPr>
          <p:cNvPr id="230" name="Google Shape;230;p45"/>
          <p:cNvSpPr txBox="1"/>
          <p:nvPr/>
        </p:nvSpPr>
        <p:spPr>
          <a:xfrm>
            <a:off x="4749075" y="3310250"/>
            <a:ext cx="40977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latin typeface="Lato"/>
                <a:ea typeface="Lato"/>
                <a:cs typeface="Lato"/>
                <a:sym typeface="Lato"/>
              </a:rPr>
              <a:t>Almacenamiento de Información</a:t>
            </a:r>
            <a:r>
              <a:rPr i="1" lang="en-US" sz="1600">
                <a:latin typeface="Lato"/>
                <a:ea typeface="Lato"/>
                <a:cs typeface="Lato"/>
                <a:sym typeface="Lato"/>
              </a:rPr>
              <a:t> para un</a:t>
            </a:r>
            <a:endParaRPr i="1" sz="16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p:txBody>
      </p:sp>
      <p:sp>
        <p:nvSpPr>
          <p:cNvPr id="231" name="Google Shape;231;p45"/>
          <p:cNvSpPr txBox="1"/>
          <p:nvPr/>
        </p:nvSpPr>
        <p:spPr>
          <a:xfrm>
            <a:off x="202600" y="3310250"/>
            <a:ext cx="40977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latin typeface="Lato"/>
                <a:ea typeface="Lato"/>
                <a:cs typeface="Lato"/>
                <a:sym typeface="Lato"/>
              </a:rPr>
              <a:t>Pertenencia a Organizaciones para un</a:t>
            </a:r>
            <a:endParaRPr i="1" sz="16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6"/>
          <p:cNvSpPr/>
          <p:nvPr/>
        </p:nvSpPr>
        <p:spPr>
          <a:xfrm>
            <a:off x="75" y="172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46"/>
          <p:cNvPicPr preferRelativeResize="0"/>
          <p:nvPr/>
        </p:nvPicPr>
        <p:blipFill rotWithShape="1">
          <a:blip r:embed="rId3">
            <a:alphaModFix/>
          </a:blip>
          <a:srcRect b="0" l="0" r="0" t="0"/>
          <a:stretch/>
        </p:blipFill>
        <p:spPr>
          <a:xfrm>
            <a:off x="2622381" y="847675"/>
            <a:ext cx="4079844" cy="3416400"/>
          </a:xfrm>
          <a:prstGeom prst="rect">
            <a:avLst/>
          </a:prstGeom>
          <a:noFill/>
          <a:ln>
            <a:noFill/>
          </a:ln>
        </p:spPr>
      </p:pic>
      <p:sp>
        <p:nvSpPr>
          <p:cNvPr id="238" name="Google Shape;238;p46"/>
          <p:cNvSpPr/>
          <p:nvPr/>
        </p:nvSpPr>
        <p:spPr>
          <a:xfrm rot="-5400000">
            <a:off x="1243300" y="760620"/>
            <a:ext cx="823500" cy="1692300"/>
          </a:xfrm>
          <a:prstGeom prst="round2DiagRect">
            <a:avLst>
              <a:gd fmla="val 50000" name="adj1"/>
              <a:gd fmla="val 0" name="adj2"/>
            </a:avLst>
          </a:prstGeom>
          <a:solidFill>
            <a:srgbClr val="FFD966"/>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6"/>
          <p:cNvSpPr txBox="1"/>
          <p:nvPr/>
        </p:nvSpPr>
        <p:spPr>
          <a:xfrm>
            <a:off x="853846" y="1264525"/>
            <a:ext cx="16923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Permanent Marker"/>
                <a:ea typeface="Permanent Marker"/>
                <a:cs typeface="Permanent Marker"/>
                <a:sym typeface="Permanent Marker"/>
              </a:rPr>
              <a:t>Modelos Económicos</a:t>
            </a:r>
            <a:endParaRPr sz="1800">
              <a:latin typeface="Permanent Marker"/>
              <a:ea typeface="Permanent Marker"/>
              <a:cs typeface="Permanent Marker"/>
              <a:sym typeface="Permanent Marker"/>
            </a:endParaRPr>
          </a:p>
        </p:txBody>
      </p:sp>
      <p:sp>
        <p:nvSpPr>
          <p:cNvPr id="240" name="Google Shape;240;p46"/>
          <p:cNvSpPr/>
          <p:nvPr/>
        </p:nvSpPr>
        <p:spPr>
          <a:xfrm>
            <a:off x="6626025" y="1203025"/>
            <a:ext cx="1737300" cy="823500"/>
          </a:xfrm>
          <a:prstGeom prst="round2DiagRect">
            <a:avLst>
              <a:gd fmla="val 50000" name="adj1"/>
              <a:gd fmla="val 0" name="adj2"/>
            </a:avLst>
          </a:prstGeom>
          <a:solidFill>
            <a:srgbClr val="EA999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6"/>
          <p:cNvSpPr txBox="1"/>
          <p:nvPr/>
        </p:nvSpPr>
        <p:spPr>
          <a:xfrm>
            <a:off x="6670971" y="1260525"/>
            <a:ext cx="16923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Permanent Marker"/>
                <a:ea typeface="Permanent Marker"/>
                <a:cs typeface="Permanent Marker"/>
                <a:sym typeface="Permanent Marker"/>
              </a:rPr>
              <a:t>Plataformas técnicas</a:t>
            </a:r>
            <a:endParaRPr sz="1800">
              <a:latin typeface="Permanent Marker"/>
              <a:ea typeface="Permanent Marker"/>
              <a:cs typeface="Permanent Marker"/>
              <a:sym typeface="Permanent Marker"/>
            </a:endParaRPr>
          </a:p>
        </p:txBody>
      </p:sp>
      <p:sp>
        <p:nvSpPr>
          <p:cNvPr id="242" name="Google Shape;242;p46"/>
          <p:cNvSpPr/>
          <p:nvPr/>
        </p:nvSpPr>
        <p:spPr>
          <a:xfrm rot="5400000">
            <a:off x="7105413" y="2462950"/>
            <a:ext cx="823500" cy="1692300"/>
          </a:xfrm>
          <a:prstGeom prst="round2DiagRect">
            <a:avLst>
              <a:gd fmla="val 50000" name="adj1"/>
              <a:gd fmla="val 0" name="adj2"/>
            </a:avLst>
          </a:prstGeom>
          <a:solidFill>
            <a:srgbClr val="B6D7A8"/>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6"/>
          <p:cNvSpPr/>
          <p:nvPr/>
        </p:nvSpPr>
        <p:spPr>
          <a:xfrm rot="10800000">
            <a:off x="808888" y="2889345"/>
            <a:ext cx="1737300" cy="823500"/>
          </a:xfrm>
          <a:prstGeom prst="round2DiagRect">
            <a:avLst>
              <a:gd fmla="val 50000" name="adj1"/>
              <a:gd fmla="val 0" name="adj2"/>
            </a:avLst>
          </a:prstGeom>
          <a:solidFill>
            <a:srgbClr val="9FC5E8"/>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6"/>
          <p:cNvSpPr txBox="1"/>
          <p:nvPr/>
        </p:nvSpPr>
        <p:spPr>
          <a:xfrm>
            <a:off x="808825" y="2958850"/>
            <a:ext cx="17373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Permanent Marker"/>
                <a:ea typeface="Permanent Marker"/>
                <a:cs typeface="Permanent Marker"/>
                <a:sym typeface="Permanent Marker"/>
              </a:rPr>
              <a:t>Estructuras Sociales</a:t>
            </a:r>
            <a:endParaRPr sz="1800">
              <a:latin typeface="Permanent Marker"/>
              <a:ea typeface="Permanent Marker"/>
              <a:cs typeface="Permanent Marker"/>
              <a:sym typeface="Permanent Marker"/>
            </a:endParaRPr>
          </a:p>
        </p:txBody>
      </p:sp>
      <p:sp>
        <p:nvSpPr>
          <p:cNvPr id="245" name="Google Shape;245;p46"/>
          <p:cNvSpPr txBox="1"/>
          <p:nvPr/>
        </p:nvSpPr>
        <p:spPr>
          <a:xfrm>
            <a:off x="6670959" y="2954850"/>
            <a:ext cx="16923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Permanent Marker"/>
                <a:ea typeface="Permanent Marker"/>
                <a:cs typeface="Permanent Marker"/>
                <a:sym typeface="Permanent Marker"/>
              </a:rPr>
              <a:t>Proyectos Distribuidos</a:t>
            </a:r>
            <a:endParaRPr sz="1800">
              <a:latin typeface="Permanent Marker"/>
              <a:ea typeface="Permanent Marker"/>
              <a:cs typeface="Permanent Marker"/>
              <a:sym typeface="Permanent Mark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7"/>
          <p:cNvSpPr/>
          <p:nvPr/>
        </p:nvSpPr>
        <p:spPr>
          <a:xfrm>
            <a:off x="966600" y="294840"/>
            <a:ext cx="7059600" cy="114624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3600" u="none" cap="none" strike="noStrike">
                <a:solidFill>
                  <a:srgbClr val="FFFFFF"/>
                </a:solidFill>
                <a:latin typeface="Proxima Nova"/>
                <a:ea typeface="Proxima Nova"/>
                <a:cs typeface="Proxima Nova"/>
                <a:sym typeface="Proxima Nova"/>
              </a:rPr>
              <a:t>SPAM: Lightning Conference</a:t>
            </a:r>
            <a:endParaRPr b="0" i="0" sz="3600" u="none" cap="none" strike="noStrike">
              <a:latin typeface="Arial"/>
              <a:ea typeface="Arial"/>
              <a:cs typeface="Arial"/>
              <a:sym typeface="Arial"/>
            </a:endParaRPr>
          </a:p>
        </p:txBody>
      </p:sp>
      <p:pic>
        <p:nvPicPr>
          <p:cNvPr id="251" name="Google Shape;251;p47"/>
          <p:cNvPicPr preferRelativeResize="0"/>
          <p:nvPr/>
        </p:nvPicPr>
        <p:blipFill rotWithShape="1">
          <a:blip r:embed="rId3">
            <a:alphaModFix/>
          </a:blip>
          <a:srcRect b="0" l="0" r="0" t="0"/>
          <a:stretch/>
        </p:blipFill>
        <p:spPr>
          <a:xfrm>
            <a:off x="1872360" y="1556280"/>
            <a:ext cx="4982040" cy="2291400"/>
          </a:xfrm>
          <a:prstGeom prst="rect">
            <a:avLst/>
          </a:prstGeom>
          <a:noFill/>
          <a:ln>
            <a:noFill/>
          </a:ln>
        </p:spPr>
      </p:pic>
      <p:pic>
        <p:nvPicPr>
          <p:cNvPr id="252" name="Google Shape;252;p47"/>
          <p:cNvPicPr preferRelativeResize="0"/>
          <p:nvPr/>
        </p:nvPicPr>
        <p:blipFill rotWithShape="1">
          <a:blip r:embed="rId4">
            <a:alphaModFix/>
          </a:blip>
          <a:srcRect b="0" l="0" r="0" t="0"/>
          <a:stretch/>
        </p:blipFill>
        <p:spPr>
          <a:xfrm>
            <a:off x="7662240" y="200520"/>
            <a:ext cx="560160" cy="831240"/>
          </a:xfrm>
          <a:prstGeom prst="rect">
            <a:avLst/>
          </a:prstGeom>
          <a:noFill/>
          <a:ln>
            <a:noFill/>
          </a:ln>
        </p:spPr>
      </p:pic>
      <p:pic>
        <p:nvPicPr>
          <p:cNvPr id="253" name="Google Shape;253;p47"/>
          <p:cNvPicPr preferRelativeResize="0"/>
          <p:nvPr/>
        </p:nvPicPr>
        <p:blipFill rotWithShape="1">
          <a:blip r:embed="rId4">
            <a:alphaModFix/>
          </a:blip>
          <a:srcRect b="0" l="0" r="0" t="0"/>
          <a:stretch/>
        </p:blipFill>
        <p:spPr>
          <a:xfrm>
            <a:off x="651240" y="200520"/>
            <a:ext cx="560160" cy="831240"/>
          </a:xfrm>
          <a:prstGeom prst="rect">
            <a:avLst/>
          </a:prstGeom>
          <a:noFill/>
          <a:ln>
            <a:noFill/>
          </a:ln>
        </p:spPr>
      </p:pic>
      <p:sp>
        <p:nvSpPr>
          <p:cNvPr id="254" name="Google Shape;254;p47"/>
          <p:cNvSpPr/>
          <p:nvPr/>
        </p:nvSpPr>
        <p:spPr>
          <a:xfrm>
            <a:off x="460440" y="4046040"/>
            <a:ext cx="8222760" cy="7041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Proxima Nova"/>
                <a:ea typeface="Proxima Nova"/>
                <a:cs typeface="Proxima Nova"/>
                <a:sym typeface="Proxima Nova"/>
              </a:rPr>
              <a:t>Asistentes: Lightning Labs, Blockstream, Electrum wallet, ACINQ, Zap, Breez, Bolt-a-Thon, Satoshi Games</a:t>
            </a:r>
            <a:r>
              <a:rPr lang="en-US" sz="1800">
                <a:solidFill>
                  <a:srgbClr val="FFFFFF"/>
                </a:solidFill>
                <a:latin typeface="Proxima Nova"/>
                <a:ea typeface="Proxima Nova"/>
                <a:cs typeface="Proxima Nova"/>
                <a:sym typeface="Proxima Nova"/>
              </a:rPr>
              <a:t>…</a:t>
            </a:r>
            <a:endParaRPr b="0" i="0" sz="18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US" sz="1100" u="sng">
                <a:solidFill>
                  <a:srgbClr val="980000"/>
                </a:solidFill>
                <a:hlinkClick r:id="rId5"/>
              </a:rPr>
              <a:t>https://www.thelightningconference.com/</a:t>
            </a:r>
            <a:endParaRPr sz="1800">
              <a:solidFill>
                <a:srgbClr val="9800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8"/>
          <p:cNvSpPr/>
          <p:nvPr/>
        </p:nvSpPr>
        <p:spPr>
          <a:xfrm>
            <a:off x="2309760" y="229320"/>
            <a:ext cx="6420960" cy="7858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Proxima Nova"/>
                <a:ea typeface="Proxima Nova"/>
                <a:cs typeface="Proxima Nova"/>
                <a:sym typeface="Proxima Nova"/>
              </a:rPr>
              <a:t>Similitudes red PoS &amp; Lightning</a:t>
            </a:r>
            <a:endParaRPr b="0" i="0" sz="2400" u="none" cap="none" strike="noStrike">
              <a:latin typeface="Arial"/>
              <a:ea typeface="Arial"/>
              <a:cs typeface="Arial"/>
              <a:sym typeface="Arial"/>
            </a:endParaRPr>
          </a:p>
        </p:txBody>
      </p:sp>
      <p:sp>
        <p:nvSpPr>
          <p:cNvPr id="260" name="Google Shape;260;p48"/>
          <p:cNvSpPr/>
          <p:nvPr/>
        </p:nvSpPr>
        <p:spPr>
          <a:xfrm>
            <a:off x="737280" y="1228680"/>
            <a:ext cx="7993440" cy="3275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n-US" sz="1400" u="none" cap="none" strike="noStrike">
                <a:solidFill>
                  <a:srgbClr val="FFFFFF"/>
                </a:solidFill>
                <a:latin typeface="Proxima Nova"/>
                <a:ea typeface="Proxima Nova"/>
                <a:cs typeface="Proxima Nova"/>
                <a:sym typeface="Proxima Nova"/>
              </a:rPr>
              <a:t>1. </a:t>
            </a:r>
            <a:r>
              <a:rPr lang="en-US">
                <a:solidFill>
                  <a:srgbClr val="FFFFFF"/>
                </a:solidFill>
                <a:latin typeface="Proxima Nova"/>
                <a:ea typeface="Proxima Nova"/>
                <a:cs typeface="Proxima Nova"/>
                <a:sym typeface="Proxima Nova"/>
              </a:rPr>
              <a:t>Si usamos nuestros fondos de la LN para</a:t>
            </a:r>
            <a:r>
              <a:rPr i="0" lang="en-US" sz="1400" u="none" cap="none" strike="noStrike">
                <a:solidFill>
                  <a:srgbClr val="FFFFFF"/>
                </a:solidFill>
                <a:latin typeface="Proxima Nova"/>
                <a:ea typeface="Proxima Nova"/>
                <a:cs typeface="Proxima Nova"/>
                <a:sym typeface="Proxima Nova"/>
              </a:rPr>
              <a:t> abr</a:t>
            </a:r>
            <a:r>
              <a:rPr lang="en-US">
                <a:solidFill>
                  <a:srgbClr val="FFFFFF"/>
                </a:solidFill>
                <a:latin typeface="Proxima Nova"/>
                <a:ea typeface="Proxima Nova"/>
                <a:cs typeface="Proxima Nova"/>
                <a:sym typeface="Proxima Nova"/>
              </a:rPr>
              <a:t>ir</a:t>
            </a:r>
            <a:r>
              <a:rPr i="0" lang="en-US" sz="1400" u="none" cap="none" strike="noStrike">
                <a:solidFill>
                  <a:srgbClr val="FFFFFF"/>
                </a:solidFill>
                <a:latin typeface="Proxima Nova"/>
                <a:ea typeface="Proxima Nova"/>
                <a:cs typeface="Proxima Nova"/>
                <a:sym typeface="Proxima Nova"/>
              </a:rPr>
              <a:t> un canal con ellos (los 'stakeamos', en cierto sentido), podemos ganar ciertos intereses </a:t>
            </a:r>
            <a:r>
              <a:rPr lang="en-US">
                <a:solidFill>
                  <a:srgbClr val="FFFFFF"/>
                </a:solidFill>
                <a:latin typeface="Proxima Nova"/>
                <a:ea typeface="Proxima Nova"/>
                <a:cs typeface="Proxima Nova"/>
                <a:sym typeface="Proxima Nova"/>
              </a:rPr>
              <a:t>(</a:t>
            </a:r>
            <a:r>
              <a:rPr i="0" lang="en-US" sz="1400" u="none" cap="none" strike="noStrike">
                <a:solidFill>
                  <a:srgbClr val="FFFFFF"/>
                </a:solidFill>
                <a:latin typeface="Proxima Nova"/>
                <a:ea typeface="Proxima Nova"/>
                <a:cs typeface="Proxima Nova"/>
                <a:sym typeface="Proxima Nova"/>
              </a:rPr>
              <a:t>a trav</a:t>
            </a:r>
            <a:r>
              <a:rPr lang="en-US">
                <a:solidFill>
                  <a:srgbClr val="FFFFFF"/>
                </a:solidFill>
                <a:latin typeface="Proxima Nova"/>
                <a:ea typeface="Proxima Nova"/>
                <a:cs typeface="Proxima Nova"/>
                <a:sym typeface="Proxima Nova"/>
              </a:rPr>
              <a:t>és de comisiones)</a:t>
            </a:r>
            <a:r>
              <a:rPr i="0" lang="en-US" sz="1400" u="none" cap="none" strike="noStrike">
                <a:solidFill>
                  <a:srgbClr val="FFFFFF"/>
                </a:solidFill>
                <a:latin typeface="Proxima Nova"/>
                <a:ea typeface="Proxima Nova"/>
                <a:cs typeface="Proxima Nova"/>
                <a:sym typeface="Proxima Nova"/>
              </a:rPr>
              <a:t>. A más canales abiertos más intereses, y</a:t>
            </a:r>
            <a:r>
              <a:rPr lang="en-US">
                <a:solidFill>
                  <a:srgbClr val="FFFFFF"/>
                </a:solidFill>
                <a:latin typeface="Proxima Nova"/>
                <a:ea typeface="Proxima Nova"/>
                <a:cs typeface="Proxima Nova"/>
                <a:sym typeface="Proxima Nova"/>
              </a:rPr>
              <a:t>, sobre todo, cuanto mayor sea la liquidez de esos canales, mayor cantidad de fondos </a:t>
            </a:r>
            <a:r>
              <a:rPr i="1" lang="en-US">
                <a:solidFill>
                  <a:srgbClr val="FFFFFF"/>
                </a:solidFill>
                <a:latin typeface="Proxima Nova"/>
                <a:ea typeface="Proxima Nova"/>
                <a:cs typeface="Proxima Nova"/>
                <a:sym typeface="Proxima Nova"/>
              </a:rPr>
              <a:t>stakeados</a:t>
            </a:r>
            <a:r>
              <a:rPr lang="en-US">
                <a:solidFill>
                  <a:srgbClr val="FFFFFF"/>
                </a:solidFill>
                <a:latin typeface="Proxima Nova"/>
                <a:ea typeface="Proxima Nova"/>
                <a:cs typeface="Proxima Nova"/>
                <a:sym typeface="Proxima Nova"/>
              </a:rPr>
              <a:t>, más comisiones ganaremos.</a:t>
            </a:r>
            <a:endParaRPr i="0"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i="0"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400" u="none" cap="none" strike="noStrike">
                <a:solidFill>
                  <a:srgbClr val="FFFFFF"/>
                </a:solidFill>
                <a:latin typeface="Proxima Nova"/>
                <a:ea typeface="Proxima Nova"/>
                <a:cs typeface="Proxima Nova"/>
                <a:sym typeface="Proxima Nova"/>
              </a:rPr>
              <a:t>2. Existe la figura de los </a:t>
            </a:r>
            <a:r>
              <a:rPr i="1" lang="en-US" sz="1400" u="none" cap="none" strike="noStrike">
                <a:solidFill>
                  <a:srgbClr val="FFFFFF"/>
                </a:solidFill>
                <a:latin typeface="Proxima Nova"/>
                <a:ea typeface="Proxima Nova"/>
                <a:cs typeface="Proxima Nova"/>
                <a:sym typeface="Proxima Nova"/>
              </a:rPr>
              <a:t>watchtowers</a:t>
            </a:r>
            <a:r>
              <a:rPr i="0" lang="en-US" sz="1400" u="none" cap="none" strike="noStrike">
                <a:solidFill>
                  <a:srgbClr val="FFFFFF"/>
                </a:solidFill>
                <a:latin typeface="Proxima Nova"/>
                <a:ea typeface="Proxima Nova"/>
                <a:cs typeface="Proxima Nova"/>
                <a:sym typeface="Proxima Nova"/>
              </a:rPr>
              <a:t> o vigías que son nodos siempre online que se aseguran de que las transacciones no sean en ningún caso revertidas o que un nodo malicioso pueda añadirse fondos. Equivale a la figura de los validadores en las redes anteriormente mencionadas.</a:t>
            </a:r>
            <a:endParaRPr>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400" u="none" cap="none" strike="noStrike">
                <a:solidFill>
                  <a:srgbClr val="FFFFFF"/>
                </a:solidFill>
                <a:latin typeface="Proxima Nova"/>
                <a:ea typeface="Proxima Nova"/>
                <a:cs typeface="Proxima Nova"/>
                <a:sym typeface="Proxima Nova"/>
              </a:rPr>
              <a:t>3. Es una segunda capa que busca solucionar el problema de la escalabilidad de cualquier blockchain sobre la que se aplique. Similar </a:t>
            </a:r>
            <a:r>
              <a:rPr lang="en-US">
                <a:solidFill>
                  <a:srgbClr val="FFFFFF"/>
                </a:solidFill>
                <a:latin typeface="Proxima Nova"/>
                <a:ea typeface="Proxima Nova"/>
                <a:cs typeface="Proxima Nova"/>
                <a:sym typeface="Proxima Nova"/>
              </a:rPr>
              <a:t>a</a:t>
            </a:r>
            <a:r>
              <a:rPr i="0" lang="en-US" sz="1400" u="none" cap="none" strike="noStrike">
                <a:solidFill>
                  <a:srgbClr val="FFFFFF"/>
                </a:solidFill>
                <a:latin typeface="Proxima Nova"/>
                <a:ea typeface="Proxima Nova"/>
                <a:cs typeface="Proxima Nova"/>
                <a:sym typeface="Proxima Nova"/>
              </a:rPr>
              <a:t> Cosmos</a:t>
            </a:r>
            <a:r>
              <a:rPr lang="en-US">
                <a:solidFill>
                  <a:srgbClr val="FFFFFF"/>
                </a:solidFill>
                <a:latin typeface="Proxima Nova"/>
                <a:ea typeface="Proxima Nova"/>
                <a:cs typeface="Proxima Nova"/>
                <a:sym typeface="Proxima Nova"/>
              </a:rPr>
              <a:t>, que </a:t>
            </a:r>
            <a:r>
              <a:rPr i="0" lang="en-US" sz="1400" u="none" cap="none" strike="noStrike">
                <a:solidFill>
                  <a:srgbClr val="FFFFFF"/>
                </a:solidFill>
                <a:latin typeface="Proxima Nova"/>
                <a:ea typeface="Proxima Nova"/>
                <a:cs typeface="Proxima Nova"/>
                <a:sym typeface="Proxima Nova"/>
              </a:rPr>
              <a:t>busca los mismo con las peg zones, Polkadot con las parachains, y Ethereum 2.0 con los shards, aparte de Plasma y los state channels.</a:t>
            </a:r>
            <a:endParaRPr i="0" sz="1400" u="none" cap="none" strike="noStrike">
              <a:latin typeface="Proxima Nova"/>
              <a:ea typeface="Proxima Nova"/>
              <a:cs typeface="Proxima Nova"/>
              <a:sym typeface="Proxima Nova"/>
            </a:endParaRPr>
          </a:p>
        </p:txBody>
      </p:sp>
      <p:pic>
        <p:nvPicPr>
          <p:cNvPr id="261" name="Google Shape;261;p48"/>
          <p:cNvPicPr preferRelativeResize="0"/>
          <p:nvPr/>
        </p:nvPicPr>
        <p:blipFill rotWithShape="1">
          <a:blip r:embed="rId3">
            <a:alphaModFix/>
          </a:blip>
          <a:srcRect b="0" l="0" r="0" t="0"/>
          <a:stretch/>
        </p:blipFill>
        <p:spPr>
          <a:xfrm>
            <a:off x="7146000" y="229320"/>
            <a:ext cx="785880" cy="785880"/>
          </a:xfrm>
          <a:prstGeom prst="rect">
            <a:avLst/>
          </a:prstGeom>
          <a:noFill/>
          <a:ln>
            <a:noFill/>
          </a:ln>
        </p:spPr>
      </p:pic>
      <p:pic>
        <p:nvPicPr>
          <p:cNvPr id="262" name="Google Shape;262;p48"/>
          <p:cNvPicPr preferRelativeResize="0"/>
          <p:nvPr/>
        </p:nvPicPr>
        <p:blipFill rotWithShape="1">
          <a:blip r:embed="rId4">
            <a:alphaModFix/>
          </a:blip>
          <a:srcRect b="0" l="0" r="0" t="0"/>
          <a:stretch/>
        </p:blipFill>
        <p:spPr>
          <a:xfrm>
            <a:off x="589680" y="-115920"/>
            <a:ext cx="1476720" cy="1476720"/>
          </a:xfrm>
          <a:prstGeom prst="rect">
            <a:avLst/>
          </a:prstGeom>
          <a:noFill/>
          <a:ln>
            <a:noFill/>
          </a:ln>
        </p:spPr>
      </p:pic>
      <p:sp>
        <p:nvSpPr>
          <p:cNvPr id="263" name="Google Shape;263;p48"/>
          <p:cNvSpPr txBox="1"/>
          <p:nvPr/>
        </p:nvSpPr>
        <p:spPr>
          <a:xfrm>
            <a:off x="4720738" y="814500"/>
            <a:ext cx="15990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OPCIONAL</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